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302_25651354.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4"/>
  </p:sldMasterIdLst>
  <p:notesMasterIdLst>
    <p:notesMasterId r:id="rId36"/>
  </p:notesMasterIdLst>
  <p:handoutMasterIdLst>
    <p:handoutMasterId r:id="rId37"/>
  </p:handoutMasterIdLst>
  <p:sldIdLst>
    <p:sldId id="256" r:id="rId5"/>
    <p:sldId id="290" r:id="rId6"/>
    <p:sldId id="260" r:id="rId7"/>
    <p:sldId id="261" r:id="rId8"/>
    <p:sldId id="706" r:id="rId9"/>
    <p:sldId id="759" r:id="rId10"/>
    <p:sldId id="719" r:id="rId11"/>
    <p:sldId id="742" r:id="rId12"/>
    <p:sldId id="764" r:id="rId13"/>
    <p:sldId id="773" r:id="rId14"/>
    <p:sldId id="765" r:id="rId15"/>
    <p:sldId id="766" r:id="rId16"/>
    <p:sldId id="767" r:id="rId17"/>
    <p:sldId id="776" r:id="rId18"/>
    <p:sldId id="768" r:id="rId19"/>
    <p:sldId id="769" r:id="rId20"/>
    <p:sldId id="770" r:id="rId21"/>
    <p:sldId id="771" r:id="rId22"/>
    <p:sldId id="774" r:id="rId23"/>
    <p:sldId id="775" r:id="rId24"/>
    <p:sldId id="743" r:id="rId25"/>
    <p:sldId id="741" r:id="rId26"/>
    <p:sldId id="307" r:id="rId27"/>
    <p:sldId id="631" r:id="rId28"/>
    <p:sldId id="777" r:id="rId29"/>
    <p:sldId id="778" r:id="rId30"/>
    <p:sldId id="779" r:id="rId31"/>
    <p:sldId id="789" r:id="rId32"/>
    <p:sldId id="786" r:id="rId33"/>
    <p:sldId id="788" r:id="rId34"/>
    <p:sldId id="79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0B52BE-48EF-43B9-B1E9-A6F670387240}">
          <p14:sldIdLst>
            <p14:sldId id="256"/>
            <p14:sldId id="290"/>
            <p14:sldId id="260"/>
            <p14:sldId id="261"/>
            <p14:sldId id="706"/>
            <p14:sldId id="759"/>
            <p14:sldId id="719"/>
            <p14:sldId id="742"/>
            <p14:sldId id="764"/>
            <p14:sldId id="773"/>
            <p14:sldId id="765"/>
            <p14:sldId id="766"/>
            <p14:sldId id="767"/>
            <p14:sldId id="776"/>
            <p14:sldId id="768"/>
            <p14:sldId id="769"/>
            <p14:sldId id="770"/>
            <p14:sldId id="771"/>
            <p14:sldId id="774"/>
            <p14:sldId id="775"/>
            <p14:sldId id="743"/>
          </p14:sldIdLst>
        </p14:section>
        <p14:section name="Untitled Section" id="{A83E6785-D967-40C0-9410-961258EC47F8}">
          <p14:sldIdLst>
            <p14:sldId id="741"/>
            <p14:sldId id="307"/>
            <p14:sldId id="631"/>
            <p14:sldId id="777"/>
            <p14:sldId id="778"/>
            <p14:sldId id="779"/>
            <p14:sldId id="789"/>
            <p14:sldId id="786"/>
            <p14:sldId id="788"/>
            <p14:sldId id="791"/>
          </p14:sldIdLst>
        </p14:section>
      </p14:sectionLst>
    </p:ext>
    <p:ext uri="{EFAFB233-063F-42B5-8137-9DF3F51BA10A}">
      <p15:sldGuideLst xmlns:p15="http://schemas.microsoft.com/office/powerpoint/2012/main">
        <p15:guide id="1" orient="horz" pos="177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90E0C-B263-2079-9224-99E703EEC36D}" name="Eileen Ahern" initials="EA" userId="S::EileenAhern@fssu.ie::f577e245-92c9-4a70-8776-b4aa02434fea" providerId="AD"/>
  <p188:author id="{D772A02C-628C-D669-F7E4-7FB5BB603AF2}" name="Lorraine Guinan" initials="LG" userId="S::lorraineguinan@fssu.ie::aabc16bd-de87-47ff-b4ef-b1f8a31b847a" providerId="AD"/>
  <p188:author id="{F3888067-ED37-012E-9B80-E3A1DBF55FCD}" name="Louise McNamara" initials="LM" userId="S::louisemcnamara@fssu.ie::b6f4f831-b9ef-41a5-939f-c82ce764d57a" providerId="AD"/>
  <p188:author id="{C8DC7FC5-231A-053D-D233-5023B8761F09}" name="Lorraine Farrell" initials="LF" userId="S::lorrainefarrell@fssu.ie::aaadc0ff-3109-4e1a-a520-7eda3769a2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208"/>
    <a:srgbClr val="BE3E5C"/>
    <a:srgbClr val="FFFF00"/>
    <a:srgbClr val="23D5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32185A-5C29-466D-B007-F5945F4BAF40}" v="2" dt="2024-04-24T17:57:58.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24" autoAdjust="0"/>
    <p:restoredTop sz="77255" autoAdjust="0"/>
  </p:normalViewPr>
  <p:slideViewPr>
    <p:cSldViewPr snapToGrid="0">
      <p:cViewPr varScale="1">
        <p:scale>
          <a:sx n="63" d="100"/>
          <a:sy n="63" d="100"/>
        </p:scale>
        <p:origin x="1080" y="67"/>
      </p:cViewPr>
      <p:guideLst>
        <p:guide orient="horz" pos="1774"/>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00" d="100"/>
          <a:sy n="100" d="100"/>
        </p:scale>
        <p:origin x="3552" y="-3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302_25651354.xml><?xml version="1.0" encoding="utf-8"?>
<p188:cmLst xmlns:a="http://schemas.openxmlformats.org/drawingml/2006/main" xmlns:r="http://schemas.openxmlformats.org/officeDocument/2006/relationships" xmlns:p188="http://schemas.microsoft.com/office/powerpoint/2018/8/main">
  <p188:cm id="{8A08B942-87CC-4833-A323-F543A2797DA6}" authorId="{C8DC7FC5-231A-053D-D233-5023B8761F09}" created="2024-04-16T21:04:29.242">
    <ac:deMkLst xmlns:ac="http://schemas.microsoft.com/office/drawing/2013/main/command">
      <pc:docMk xmlns:pc="http://schemas.microsoft.com/office/powerpoint/2013/main/command"/>
      <pc:sldMk xmlns:pc="http://schemas.microsoft.com/office/powerpoint/2013/main/command" cId="627381076" sldId="770"/>
      <ac:spMk id="13" creationId="{AE3500B5-B4D5-63F9-9276-765FF1C5C52C}"/>
    </ac:deMkLst>
    <p188:txBody>
      <a:bodyPr/>
      <a:lstStyle/>
      <a:p>
        <a:r>
          <a:rPr lang="en-IE"/>
          <a:t>Indented to show they are a sub bullet point</a:t>
        </a:r>
      </a:p>
    </p188:txBody>
  </p188:cm>
</p188:cmLst>
</file>

<file path=ppt/diagrams/_rels/data3.xml.rels><?xml version="1.0" encoding="UTF-8" standalone="yes"?>
<Relationships xmlns="http://schemas.openxmlformats.org/package/2006/relationships"><Relationship Id="rId2" Type="http://schemas.openxmlformats.org/officeDocument/2006/relationships/hyperlink" Target="https://pxhere.com/es/photo/901577" TargetMode="External"/><Relationship Id="rId1" Type="http://schemas.openxmlformats.org/officeDocument/2006/relationships/image" Target="../media/image24.jpg"/></Relationships>
</file>

<file path=ppt/diagrams/_rels/drawing3.xml.rels><?xml version="1.0" encoding="UTF-8" standalone="yes"?>
<Relationships xmlns="http://schemas.openxmlformats.org/package/2006/relationships"><Relationship Id="rId2" Type="http://schemas.openxmlformats.org/officeDocument/2006/relationships/hyperlink" Target="https://pxhere.com/es/photo/901577" TargetMode="External"/><Relationship Id="rId1" Type="http://schemas.openxmlformats.org/officeDocument/2006/relationships/image" Target="../media/image24.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5FD98-685C-4E7B-986B-5EF8C4D12B94}" type="doc">
      <dgm:prSet loTypeId="urn:microsoft.com/office/officeart/2005/8/layout/default" loCatId="list" qsTypeId="urn:microsoft.com/office/officeart/2005/8/quickstyle/3d7" qsCatId="3D" csTypeId="urn:microsoft.com/office/officeart/2005/8/colors/colorful1" csCatId="colorful" phldr="1"/>
      <dgm:spPr/>
      <dgm:t>
        <a:bodyPr/>
        <a:lstStyle/>
        <a:p>
          <a:endParaRPr lang="en-IE"/>
        </a:p>
      </dgm:t>
    </dgm:pt>
    <dgm:pt modelId="{FC475268-BD38-4614-B4F7-98058BD47EE1}">
      <dgm:prSet phldrT="[Text]" custT="1"/>
      <dgm:spPr/>
      <dgm:t>
        <a:bodyPr/>
        <a:lstStyle/>
        <a:p>
          <a:r>
            <a:rPr lang="en-IE" sz="2100" dirty="0"/>
            <a:t>Advice &amp; Support</a:t>
          </a:r>
        </a:p>
      </dgm:t>
    </dgm:pt>
    <dgm:pt modelId="{3A541D57-3425-490A-B595-D6FF435C3FBE}" type="parTrans" cxnId="{7E4DFB19-BD91-4D7B-967E-9BE109378AF2}">
      <dgm:prSet/>
      <dgm:spPr/>
      <dgm:t>
        <a:bodyPr/>
        <a:lstStyle/>
        <a:p>
          <a:endParaRPr lang="en-IE" sz="2100"/>
        </a:p>
      </dgm:t>
    </dgm:pt>
    <dgm:pt modelId="{4EB67E58-2708-42F4-8F0D-A5FE5E887A41}" type="sibTrans" cxnId="{7E4DFB19-BD91-4D7B-967E-9BE109378AF2}">
      <dgm:prSet/>
      <dgm:spPr/>
      <dgm:t>
        <a:bodyPr/>
        <a:lstStyle/>
        <a:p>
          <a:endParaRPr lang="en-IE" sz="2100"/>
        </a:p>
      </dgm:t>
    </dgm:pt>
    <dgm:pt modelId="{823844C8-30CB-4AB6-83FE-8EEDC6DA8182}">
      <dgm:prSet phldrT="[Text]" custT="1"/>
      <dgm:spPr/>
      <dgm:t>
        <a:bodyPr/>
        <a:lstStyle/>
        <a:p>
          <a:r>
            <a:rPr lang="en-IE" sz="2100" dirty="0"/>
            <a:t>Standard National Template</a:t>
          </a:r>
        </a:p>
      </dgm:t>
    </dgm:pt>
    <dgm:pt modelId="{220D58D2-B33F-4AE7-8477-83341B4A09BA}" type="parTrans" cxnId="{150376CD-39B0-4F7A-9062-4FA9DF8408EB}">
      <dgm:prSet/>
      <dgm:spPr/>
      <dgm:t>
        <a:bodyPr/>
        <a:lstStyle/>
        <a:p>
          <a:endParaRPr lang="en-IE" sz="2100"/>
        </a:p>
      </dgm:t>
    </dgm:pt>
    <dgm:pt modelId="{D5319C39-7744-4895-BCBB-7FB27699E722}" type="sibTrans" cxnId="{150376CD-39B0-4F7A-9062-4FA9DF8408EB}">
      <dgm:prSet/>
      <dgm:spPr/>
      <dgm:t>
        <a:bodyPr/>
        <a:lstStyle/>
        <a:p>
          <a:endParaRPr lang="en-IE" sz="2100"/>
        </a:p>
      </dgm:t>
    </dgm:pt>
    <dgm:pt modelId="{3E4C100E-3A10-4637-9A18-35085FD81AF5}">
      <dgm:prSet phldrT="[Text]" custT="1"/>
      <dgm:spPr/>
      <dgm:t>
        <a:bodyPr/>
        <a:lstStyle/>
        <a:p>
          <a:r>
            <a:rPr lang="en-IE" sz="2100" dirty="0"/>
            <a:t>Central Repository</a:t>
          </a:r>
        </a:p>
      </dgm:t>
    </dgm:pt>
    <dgm:pt modelId="{B7B06F6A-4FF0-4A00-ABC4-B221288C7A16}" type="parTrans" cxnId="{3F249827-433B-4CD4-A903-3518D9FEEB3F}">
      <dgm:prSet/>
      <dgm:spPr/>
      <dgm:t>
        <a:bodyPr/>
        <a:lstStyle/>
        <a:p>
          <a:endParaRPr lang="en-IE" sz="2100"/>
        </a:p>
      </dgm:t>
    </dgm:pt>
    <dgm:pt modelId="{808A3778-A3C0-4C91-8E2F-9D4360C23A81}" type="sibTrans" cxnId="{3F249827-433B-4CD4-A903-3518D9FEEB3F}">
      <dgm:prSet/>
      <dgm:spPr/>
      <dgm:t>
        <a:bodyPr/>
        <a:lstStyle/>
        <a:p>
          <a:endParaRPr lang="en-IE" sz="2100"/>
        </a:p>
      </dgm:t>
    </dgm:pt>
    <dgm:pt modelId="{7FE82EB8-6D8D-4A0F-99D8-9FF40D31B4BA}">
      <dgm:prSet phldrT="[Text]" custT="1"/>
      <dgm:spPr/>
      <dgm:t>
        <a:bodyPr/>
        <a:lstStyle/>
        <a:p>
          <a:r>
            <a:rPr lang="en-IE" sz="2100" dirty="0"/>
            <a:t>Training</a:t>
          </a:r>
        </a:p>
      </dgm:t>
    </dgm:pt>
    <dgm:pt modelId="{DE2A52E4-D043-4BA5-ACA3-4025A9DAE843}" type="parTrans" cxnId="{5E17B16E-6499-4A42-B096-5D4A0FE2586F}">
      <dgm:prSet/>
      <dgm:spPr/>
      <dgm:t>
        <a:bodyPr/>
        <a:lstStyle/>
        <a:p>
          <a:endParaRPr lang="en-IE" sz="2100"/>
        </a:p>
      </dgm:t>
    </dgm:pt>
    <dgm:pt modelId="{9C0F22C0-FB5B-44F2-B4CC-EF1F854D4A22}" type="sibTrans" cxnId="{5E17B16E-6499-4A42-B096-5D4A0FE2586F}">
      <dgm:prSet/>
      <dgm:spPr/>
      <dgm:t>
        <a:bodyPr/>
        <a:lstStyle/>
        <a:p>
          <a:endParaRPr lang="en-IE" sz="2100"/>
        </a:p>
      </dgm:t>
    </dgm:pt>
    <dgm:pt modelId="{F81132FF-F7D4-423F-A867-03DC024F98EA}">
      <dgm:prSet custT="1"/>
      <dgm:spPr/>
      <dgm:t>
        <a:bodyPr/>
        <a:lstStyle/>
        <a:p>
          <a:r>
            <a:rPr lang="en-IE" sz="2100" dirty="0"/>
            <a:t>Compliance</a:t>
          </a:r>
        </a:p>
      </dgm:t>
    </dgm:pt>
    <dgm:pt modelId="{792E1827-0451-4686-8371-7B7753A05728}" type="parTrans" cxnId="{11CB490B-4704-4B75-844D-0EAA2EB2E4CC}">
      <dgm:prSet/>
      <dgm:spPr/>
      <dgm:t>
        <a:bodyPr/>
        <a:lstStyle/>
        <a:p>
          <a:endParaRPr lang="en-IE" sz="2100"/>
        </a:p>
      </dgm:t>
    </dgm:pt>
    <dgm:pt modelId="{16B35033-934E-48FE-A67D-9DFFA4A87129}" type="sibTrans" cxnId="{11CB490B-4704-4B75-844D-0EAA2EB2E4CC}">
      <dgm:prSet/>
      <dgm:spPr/>
      <dgm:t>
        <a:bodyPr/>
        <a:lstStyle/>
        <a:p>
          <a:endParaRPr lang="en-IE" sz="2100"/>
        </a:p>
      </dgm:t>
    </dgm:pt>
    <dgm:pt modelId="{76A9970D-6483-4E9C-8AC5-10D9061715BA}">
      <dgm:prSet custT="1"/>
      <dgm:spPr/>
      <dgm:t>
        <a:bodyPr/>
        <a:lstStyle/>
        <a:p>
          <a:r>
            <a:rPr lang="en-IE" sz="2100" dirty="0"/>
            <a:t>Audit</a:t>
          </a:r>
        </a:p>
      </dgm:t>
    </dgm:pt>
    <dgm:pt modelId="{71411A9F-0417-4248-B416-12AC36713CDD}" type="parTrans" cxnId="{F10DB918-0E45-4A5C-9019-ACE12C76C111}">
      <dgm:prSet/>
      <dgm:spPr/>
      <dgm:t>
        <a:bodyPr/>
        <a:lstStyle/>
        <a:p>
          <a:endParaRPr lang="en-IE" sz="2100"/>
        </a:p>
      </dgm:t>
    </dgm:pt>
    <dgm:pt modelId="{3C16ABF1-3963-4B39-9FF5-9180F9AA051A}" type="sibTrans" cxnId="{F10DB918-0E45-4A5C-9019-ACE12C76C111}">
      <dgm:prSet/>
      <dgm:spPr/>
      <dgm:t>
        <a:bodyPr/>
        <a:lstStyle/>
        <a:p>
          <a:endParaRPr lang="en-IE" sz="2100"/>
        </a:p>
      </dgm:t>
    </dgm:pt>
    <dgm:pt modelId="{6AC011AA-2AB6-48FE-96E1-DFAD3624E186}" type="pres">
      <dgm:prSet presAssocID="{A995FD98-685C-4E7B-986B-5EF8C4D12B94}" presName="diagram" presStyleCnt="0">
        <dgm:presLayoutVars>
          <dgm:dir/>
          <dgm:resizeHandles val="exact"/>
        </dgm:presLayoutVars>
      </dgm:prSet>
      <dgm:spPr/>
    </dgm:pt>
    <dgm:pt modelId="{99987E16-1E78-464F-B4AE-2393FFAAAC7D}" type="pres">
      <dgm:prSet presAssocID="{FC475268-BD38-4614-B4F7-98058BD47EE1}" presName="node" presStyleLbl="node1" presStyleIdx="0" presStyleCnt="6">
        <dgm:presLayoutVars>
          <dgm:bulletEnabled val="1"/>
        </dgm:presLayoutVars>
      </dgm:prSet>
      <dgm:spPr/>
    </dgm:pt>
    <dgm:pt modelId="{36E58001-8838-4C09-A690-549CEB5A554D}" type="pres">
      <dgm:prSet presAssocID="{4EB67E58-2708-42F4-8F0D-A5FE5E887A41}" presName="sibTrans" presStyleCnt="0"/>
      <dgm:spPr/>
    </dgm:pt>
    <dgm:pt modelId="{E2901DC3-CFC2-4AC6-93BD-C24F4B8529D0}" type="pres">
      <dgm:prSet presAssocID="{823844C8-30CB-4AB6-83FE-8EEDC6DA8182}" presName="node" presStyleLbl="node1" presStyleIdx="1" presStyleCnt="6" custLinFactNeighborX="4" custLinFactNeighborY="-1288">
        <dgm:presLayoutVars>
          <dgm:bulletEnabled val="1"/>
        </dgm:presLayoutVars>
      </dgm:prSet>
      <dgm:spPr/>
    </dgm:pt>
    <dgm:pt modelId="{3BF6EC75-2FF4-4CA9-A998-FC4F762EF4DD}" type="pres">
      <dgm:prSet presAssocID="{D5319C39-7744-4895-BCBB-7FB27699E722}" presName="sibTrans" presStyleCnt="0"/>
      <dgm:spPr/>
    </dgm:pt>
    <dgm:pt modelId="{BABC5033-9450-4E7D-9B7F-9B78996732FB}" type="pres">
      <dgm:prSet presAssocID="{3E4C100E-3A10-4637-9A18-35085FD81AF5}" presName="node" presStyleLbl="node1" presStyleIdx="2" presStyleCnt="6">
        <dgm:presLayoutVars>
          <dgm:bulletEnabled val="1"/>
        </dgm:presLayoutVars>
      </dgm:prSet>
      <dgm:spPr/>
    </dgm:pt>
    <dgm:pt modelId="{F7653660-90D7-4357-8670-5D4EFCFE06A2}" type="pres">
      <dgm:prSet presAssocID="{808A3778-A3C0-4C91-8E2F-9D4360C23A81}" presName="sibTrans" presStyleCnt="0"/>
      <dgm:spPr/>
    </dgm:pt>
    <dgm:pt modelId="{7AA54B68-B689-4A15-9583-9870ECF7E476}" type="pres">
      <dgm:prSet presAssocID="{F81132FF-F7D4-423F-A867-03DC024F98EA}" presName="node" presStyleLbl="node1" presStyleIdx="3" presStyleCnt="6">
        <dgm:presLayoutVars>
          <dgm:bulletEnabled val="1"/>
        </dgm:presLayoutVars>
      </dgm:prSet>
      <dgm:spPr/>
    </dgm:pt>
    <dgm:pt modelId="{2DB7A4F6-F3C3-4CE7-A4AE-7F76DA8E7138}" type="pres">
      <dgm:prSet presAssocID="{16B35033-934E-48FE-A67D-9DFFA4A87129}" presName="sibTrans" presStyleCnt="0"/>
      <dgm:spPr/>
    </dgm:pt>
    <dgm:pt modelId="{6D73CCA4-A783-431C-A3DC-1EBFA541B919}" type="pres">
      <dgm:prSet presAssocID="{76A9970D-6483-4E9C-8AC5-10D9061715BA}" presName="node" presStyleLbl="node1" presStyleIdx="4" presStyleCnt="6">
        <dgm:presLayoutVars>
          <dgm:bulletEnabled val="1"/>
        </dgm:presLayoutVars>
      </dgm:prSet>
      <dgm:spPr/>
    </dgm:pt>
    <dgm:pt modelId="{823681B0-F6C8-4058-9C89-C60B22B3FA72}" type="pres">
      <dgm:prSet presAssocID="{3C16ABF1-3963-4B39-9FF5-9180F9AA051A}" presName="sibTrans" presStyleCnt="0"/>
      <dgm:spPr/>
    </dgm:pt>
    <dgm:pt modelId="{414C9270-0EB8-4F28-8DD4-486BB68B0295}" type="pres">
      <dgm:prSet presAssocID="{7FE82EB8-6D8D-4A0F-99D8-9FF40D31B4BA}" presName="node" presStyleLbl="node1" presStyleIdx="5" presStyleCnt="6">
        <dgm:presLayoutVars>
          <dgm:bulletEnabled val="1"/>
        </dgm:presLayoutVars>
      </dgm:prSet>
      <dgm:spPr/>
    </dgm:pt>
  </dgm:ptLst>
  <dgm:cxnLst>
    <dgm:cxn modelId="{B8148F09-B0EB-44F8-9AA2-5E49D0EC2E95}" type="presOf" srcId="{A995FD98-685C-4E7B-986B-5EF8C4D12B94}" destId="{6AC011AA-2AB6-48FE-96E1-DFAD3624E186}" srcOrd="0" destOrd="0" presId="urn:microsoft.com/office/officeart/2005/8/layout/default"/>
    <dgm:cxn modelId="{11CB490B-4704-4B75-844D-0EAA2EB2E4CC}" srcId="{A995FD98-685C-4E7B-986B-5EF8C4D12B94}" destId="{F81132FF-F7D4-423F-A867-03DC024F98EA}" srcOrd="3" destOrd="0" parTransId="{792E1827-0451-4686-8371-7B7753A05728}" sibTransId="{16B35033-934E-48FE-A67D-9DFFA4A87129}"/>
    <dgm:cxn modelId="{F10DB918-0E45-4A5C-9019-ACE12C76C111}" srcId="{A995FD98-685C-4E7B-986B-5EF8C4D12B94}" destId="{76A9970D-6483-4E9C-8AC5-10D9061715BA}" srcOrd="4" destOrd="0" parTransId="{71411A9F-0417-4248-B416-12AC36713CDD}" sibTransId="{3C16ABF1-3963-4B39-9FF5-9180F9AA051A}"/>
    <dgm:cxn modelId="{7E4DFB19-BD91-4D7B-967E-9BE109378AF2}" srcId="{A995FD98-685C-4E7B-986B-5EF8C4D12B94}" destId="{FC475268-BD38-4614-B4F7-98058BD47EE1}" srcOrd="0" destOrd="0" parTransId="{3A541D57-3425-490A-B595-D6FF435C3FBE}" sibTransId="{4EB67E58-2708-42F4-8F0D-A5FE5E887A41}"/>
    <dgm:cxn modelId="{3F249827-433B-4CD4-A903-3518D9FEEB3F}" srcId="{A995FD98-685C-4E7B-986B-5EF8C4D12B94}" destId="{3E4C100E-3A10-4637-9A18-35085FD81AF5}" srcOrd="2" destOrd="0" parTransId="{B7B06F6A-4FF0-4A00-ABC4-B221288C7A16}" sibTransId="{808A3778-A3C0-4C91-8E2F-9D4360C23A81}"/>
    <dgm:cxn modelId="{5E17B16E-6499-4A42-B096-5D4A0FE2586F}" srcId="{A995FD98-685C-4E7B-986B-5EF8C4D12B94}" destId="{7FE82EB8-6D8D-4A0F-99D8-9FF40D31B4BA}" srcOrd="5" destOrd="0" parTransId="{DE2A52E4-D043-4BA5-ACA3-4025A9DAE843}" sibTransId="{9C0F22C0-FB5B-44F2-B4CC-EF1F854D4A22}"/>
    <dgm:cxn modelId="{765E3D79-9659-4F3D-B8A7-8F5B764C29F5}" type="presOf" srcId="{3E4C100E-3A10-4637-9A18-35085FD81AF5}" destId="{BABC5033-9450-4E7D-9B7F-9B78996732FB}" srcOrd="0" destOrd="0" presId="urn:microsoft.com/office/officeart/2005/8/layout/default"/>
    <dgm:cxn modelId="{A164777B-5986-4C57-B6A8-BFAF43217414}" type="presOf" srcId="{F81132FF-F7D4-423F-A867-03DC024F98EA}" destId="{7AA54B68-B689-4A15-9583-9870ECF7E476}" srcOrd="0" destOrd="0" presId="urn:microsoft.com/office/officeart/2005/8/layout/default"/>
    <dgm:cxn modelId="{11DC6FAD-93B5-4EF4-AC27-20000BB5CF15}" type="presOf" srcId="{7FE82EB8-6D8D-4A0F-99D8-9FF40D31B4BA}" destId="{414C9270-0EB8-4F28-8DD4-486BB68B0295}" srcOrd="0" destOrd="0" presId="urn:microsoft.com/office/officeart/2005/8/layout/default"/>
    <dgm:cxn modelId="{60616AB8-AAC6-46B0-9DA0-A93C6B596F49}" type="presOf" srcId="{76A9970D-6483-4E9C-8AC5-10D9061715BA}" destId="{6D73CCA4-A783-431C-A3DC-1EBFA541B919}" srcOrd="0" destOrd="0" presId="urn:microsoft.com/office/officeart/2005/8/layout/default"/>
    <dgm:cxn modelId="{8AD566CA-5609-468D-B719-D84BFA710FD8}" type="presOf" srcId="{823844C8-30CB-4AB6-83FE-8EEDC6DA8182}" destId="{E2901DC3-CFC2-4AC6-93BD-C24F4B8529D0}" srcOrd="0" destOrd="0" presId="urn:microsoft.com/office/officeart/2005/8/layout/default"/>
    <dgm:cxn modelId="{150376CD-39B0-4F7A-9062-4FA9DF8408EB}" srcId="{A995FD98-685C-4E7B-986B-5EF8C4D12B94}" destId="{823844C8-30CB-4AB6-83FE-8EEDC6DA8182}" srcOrd="1" destOrd="0" parTransId="{220D58D2-B33F-4AE7-8477-83341B4A09BA}" sibTransId="{D5319C39-7744-4895-BCBB-7FB27699E722}"/>
    <dgm:cxn modelId="{383F06CE-DA8E-4CC2-9419-B2C0A73971C9}" type="presOf" srcId="{FC475268-BD38-4614-B4F7-98058BD47EE1}" destId="{99987E16-1E78-464F-B4AE-2393FFAAAC7D}" srcOrd="0" destOrd="0" presId="urn:microsoft.com/office/officeart/2005/8/layout/default"/>
    <dgm:cxn modelId="{D1408A2B-007A-46FD-82F5-C3AB3ACF1024}" type="presParOf" srcId="{6AC011AA-2AB6-48FE-96E1-DFAD3624E186}" destId="{99987E16-1E78-464F-B4AE-2393FFAAAC7D}" srcOrd="0" destOrd="0" presId="urn:microsoft.com/office/officeart/2005/8/layout/default"/>
    <dgm:cxn modelId="{4A4DADEC-8137-438A-9DBD-C9437B95EBF3}" type="presParOf" srcId="{6AC011AA-2AB6-48FE-96E1-DFAD3624E186}" destId="{36E58001-8838-4C09-A690-549CEB5A554D}" srcOrd="1" destOrd="0" presId="urn:microsoft.com/office/officeart/2005/8/layout/default"/>
    <dgm:cxn modelId="{C486D1AF-D4C1-4FFF-9C5A-411ECAC19B50}" type="presParOf" srcId="{6AC011AA-2AB6-48FE-96E1-DFAD3624E186}" destId="{E2901DC3-CFC2-4AC6-93BD-C24F4B8529D0}" srcOrd="2" destOrd="0" presId="urn:microsoft.com/office/officeart/2005/8/layout/default"/>
    <dgm:cxn modelId="{CBED6B7D-DD77-4705-8578-467A7944D6C1}" type="presParOf" srcId="{6AC011AA-2AB6-48FE-96E1-DFAD3624E186}" destId="{3BF6EC75-2FF4-4CA9-A998-FC4F762EF4DD}" srcOrd="3" destOrd="0" presId="urn:microsoft.com/office/officeart/2005/8/layout/default"/>
    <dgm:cxn modelId="{704969A5-6505-4B01-A64B-85B9E9F58AFB}" type="presParOf" srcId="{6AC011AA-2AB6-48FE-96E1-DFAD3624E186}" destId="{BABC5033-9450-4E7D-9B7F-9B78996732FB}" srcOrd="4" destOrd="0" presId="urn:microsoft.com/office/officeart/2005/8/layout/default"/>
    <dgm:cxn modelId="{8B979B78-0956-4F0D-89B5-015F7D9B7479}" type="presParOf" srcId="{6AC011AA-2AB6-48FE-96E1-DFAD3624E186}" destId="{F7653660-90D7-4357-8670-5D4EFCFE06A2}" srcOrd="5" destOrd="0" presId="urn:microsoft.com/office/officeart/2005/8/layout/default"/>
    <dgm:cxn modelId="{4E54DCCD-A20D-4C42-ABAE-1E4D1E0F7334}" type="presParOf" srcId="{6AC011AA-2AB6-48FE-96E1-DFAD3624E186}" destId="{7AA54B68-B689-4A15-9583-9870ECF7E476}" srcOrd="6" destOrd="0" presId="urn:microsoft.com/office/officeart/2005/8/layout/default"/>
    <dgm:cxn modelId="{CA495672-ADD1-40E7-860B-3ED12C7C5AB2}" type="presParOf" srcId="{6AC011AA-2AB6-48FE-96E1-DFAD3624E186}" destId="{2DB7A4F6-F3C3-4CE7-A4AE-7F76DA8E7138}" srcOrd="7" destOrd="0" presId="urn:microsoft.com/office/officeart/2005/8/layout/default"/>
    <dgm:cxn modelId="{40BD61E9-FDA0-4336-8F9F-E7C3DEDC8F4F}" type="presParOf" srcId="{6AC011AA-2AB6-48FE-96E1-DFAD3624E186}" destId="{6D73CCA4-A783-431C-A3DC-1EBFA541B919}" srcOrd="8" destOrd="0" presId="urn:microsoft.com/office/officeart/2005/8/layout/default"/>
    <dgm:cxn modelId="{72913783-D3FB-4C7A-9575-FE8080276B6E}" type="presParOf" srcId="{6AC011AA-2AB6-48FE-96E1-DFAD3624E186}" destId="{823681B0-F6C8-4058-9C89-C60B22B3FA72}" srcOrd="9" destOrd="0" presId="urn:microsoft.com/office/officeart/2005/8/layout/default"/>
    <dgm:cxn modelId="{EE5E7E1F-4E10-4A04-9640-7938842F0DC3}" type="presParOf" srcId="{6AC011AA-2AB6-48FE-96E1-DFAD3624E186}" destId="{414C9270-0EB8-4F28-8DD4-486BB68B029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AE312E-8CAD-4401-9638-6029A3613A5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IE"/>
        </a:p>
      </dgm:t>
    </dgm:pt>
    <dgm:pt modelId="{45AB6DA4-FEFA-49C9-A734-2782D8987265}">
      <dgm:prSet custT="1"/>
      <dgm:spPr/>
      <dgm:t>
        <a:bodyPr/>
        <a:lstStyle/>
        <a:p>
          <a:r>
            <a:rPr lang="en-IE" sz="2100" dirty="0">
              <a:solidFill>
                <a:schemeClr val="tx1"/>
              </a:solidFill>
              <a:latin typeface="+mn-lt"/>
            </a:rPr>
            <a:t>Getting Started</a:t>
          </a:r>
        </a:p>
      </dgm:t>
    </dgm:pt>
    <dgm:pt modelId="{604EB391-1408-405D-9A23-88BDEE879D8E}" type="parTrans" cxnId="{DACE81A5-A078-4CBC-AA56-18E7A504588A}">
      <dgm:prSet/>
      <dgm:spPr/>
      <dgm:t>
        <a:bodyPr/>
        <a:lstStyle/>
        <a:p>
          <a:endParaRPr lang="en-IE" sz="2100">
            <a:solidFill>
              <a:schemeClr val="tx1"/>
            </a:solidFill>
            <a:latin typeface="+mn-lt"/>
          </a:endParaRPr>
        </a:p>
      </dgm:t>
    </dgm:pt>
    <dgm:pt modelId="{7426133F-FCFC-4959-916D-EAF3FBF883E8}" type="sibTrans" cxnId="{DACE81A5-A078-4CBC-AA56-18E7A504588A}">
      <dgm:prSet/>
      <dgm:spPr/>
      <dgm:t>
        <a:bodyPr/>
        <a:lstStyle/>
        <a:p>
          <a:endParaRPr lang="en-IE" sz="2100">
            <a:solidFill>
              <a:schemeClr val="tx1"/>
            </a:solidFill>
            <a:latin typeface="+mn-lt"/>
          </a:endParaRPr>
        </a:p>
      </dgm:t>
    </dgm:pt>
    <dgm:pt modelId="{DD554E67-F9F3-4BC1-85B4-DB843D63671D}">
      <dgm:prSet custT="1"/>
      <dgm:spPr/>
      <dgm:t>
        <a:bodyPr/>
        <a:lstStyle/>
        <a:p>
          <a:r>
            <a:rPr lang="en-US" sz="2100" dirty="0">
              <a:solidFill>
                <a:schemeClr val="tx1"/>
              </a:solidFill>
              <a:latin typeface="+mn-lt"/>
            </a:rPr>
            <a:t>Preparing the School Budget 2024/2025​</a:t>
          </a:r>
        </a:p>
      </dgm:t>
    </dgm:pt>
    <dgm:pt modelId="{80CFD693-5C77-4197-A66D-14A8169797F5}" type="parTrans" cxnId="{B2902552-78A9-4E03-8F57-B5260B9F0E01}">
      <dgm:prSet/>
      <dgm:spPr/>
      <dgm:t>
        <a:bodyPr/>
        <a:lstStyle/>
        <a:p>
          <a:endParaRPr lang="en-IE" sz="2100">
            <a:solidFill>
              <a:schemeClr val="tx1"/>
            </a:solidFill>
            <a:latin typeface="+mn-lt"/>
          </a:endParaRPr>
        </a:p>
      </dgm:t>
    </dgm:pt>
    <dgm:pt modelId="{803FB1B9-1E3E-4CAF-9A0B-01E3BFDBF84B}" type="sibTrans" cxnId="{B2902552-78A9-4E03-8F57-B5260B9F0E01}">
      <dgm:prSet/>
      <dgm:spPr/>
      <dgm:t>
        <a:bodyPr/>
        <a:lstStyle/>
        <a:p>
          <a:endParaRPr lang="en-IE" sz="2100">
            <a:solidFill>
              <a:schemeClr val="tx1"/>
            </a:solidFill>
            <a:latin typeface="+mn-lt"/>
          </a:endParaRPr>
        </a:p>
      </dgm:t>
    </dgm:pt>
    <dgm:pt modelId="{684AFCF0-C1C0-496A-BCDA-B83FBC62C2A9}" type="pres">
      <dgm:prSet presAssocID="{24AE312E-8CAD-4401-9638-6029A3613A51}" presName="Name0" presStyleCnt="0">
        <dgm:presLayoutVars>
          <dgm:chMax val="7"/>
          <dgm:chPref val="7"/>
          <dgm:dir/>
        </dgm:presLayoutVars>
      </dgm:prSet>
      <dgm:spPr/>
    </dgm:pt>
    <dgm:pt modelId="{C2B4602B-9DE5-4256-94D2-79D7EC3AF45B}" type="pres">
      <dgm:prSet presAssocID="{24AE312E-8CAD-4401-9638-6029A3613A51}" presName="Name1" presStyleCnt="0"/>
      <dgm:spPr/>
    </dgm:pt>
    <dgm:pt modelId="{7BA6867A-AA6E-4DF3-9CFF-3C623DD01348}" type="pres">
      <dgm:prSet presAssocID="{24AE312E-8CAD-4401-9638-6029A3613A51}" presName="cycle" presStyleCnt="0"/>
      <dgm:spPr/>
    </dgm:pt>
    <dgm:pt modelId="{299A5BE9-8AFA-4EBA-96C3-D5BEDED2D3BD}" type="pres">
      <dgm:prSet presAssocID="{24AE312E-8CAD-4401-9638-6029A3613A51}" presName="srcNode" presStyleLbl="node1" presStyleIdx="0" presStyleCnt="2"/>
      <dgm:spPr/>
    </dgm:pt>
    <dgm:pt modelId="{AFB50DDC-E85D-4E20-97AC-907558338CFF}" type="pres">
      <dgm:prSet presAssocID="{24AE312E-8CAD-4401-9638-6029A3613A51}" presName="conn" presStyleLbl="parChTrans1D2" presStyleIdx="0" presStyleCnt="1"/>
      <dgm:spPr/>
    </dgm:pt>
    <dgm:pt modelId="{C47720F8-6A12-4599-9595-4F720824ADFB}" type="pres">
      <dgm:prSet presAssocID="{24AE312E-8CAD-4401-9638-6029A3613A51}" presName="extraNode" presStyleLbl="node1" presStyleIdx="0" presStyleCnt="2"/>
      <dgm:spPr/>
    </dgm:pt>
    <dgm:pt modelId="{12EAE181-95C7-4AF8-9E65-67EE412107DF}" type="pres">
      <dgm:prSet presAssocID="{24AE312E-8CAD-4401-9638-6029A3613A51}" presName="dstNode" presStyleLbl="node1" presStyleIdx="0" presStyleCnt="2"/>
      <dgm:spPr/>
    </dgm:pt>
    <dgm:pt modelId="{EFAEC73B-7828-4B27-91CE-296F5ADF1C49}" type="pres">
      <dgm:prSet presAssocID="{45AB6DA4-FEFA-49C9-A734-2782D8987265}" presName="text_1" presStyleLbl="node1" presStyleIdx="0" presStyleCnt="2" custLinFactNeighborX="726">
        <dgm:presLayoutVars>
          <dgm:bulletEnabled val="1"/>
        </dgm:presLayoutVars>
      </dgm:prSet>
      <dgm:spPr/>
    </dgm:pt>
    <dgm:pt modelId="{A1F4DF00-137D-4090-BDA8-58DF48AE9453}" type="pres">
      <dgm:prSet presAssocID="{45AB6DA4-FEFA-49C9-A734-2782D8987265}" presName="accent_1" presStyleCnt="0"/>
      <dgm:spPr/>
    </dgm:pt>
    <dgm:pt modelId="{D99A5519-79E6-4E44-94DD-A23DF74C1EED}" type="pres">
      <dgm:prSet presAssocID="{45AB6DA4-FEFA-49C9-A734-2782D8987265}" presName="accentRepeatNode" presStyleLbl="solidFgAcc1" presStyleIdx="0" presStyleCnt="2"/>
      <dgm:spPr/>
    </dgm:pt>
    <dgm:pt modelId="{5EF9623A-1C4C-44F2-8FB9-2A0ED1F47B89}" type="pres">
      <dgm:prSet presAssocID="{DD554E67-F9F3-4BC1-85B4-DB843D63671D}" presName="text_2" presStyleLbl="node1" presStyleIdx="1" presStyleCnt="2">
        <dgm:presLayoutVars>
          <dgm:bulletEnabled val="1"/>
        </dgm:presLayoutVars>
      </dgm:prSet>
      <dgm:spPr/>
    </dgm:pt>
    <dgm:pt modelId="{0B84550A-B47B-4729-9CBE-C45056A46C4B}" type="pres">
      <dgm:prSet presAssocID="{DD554E67-F9F3-4BC1-85B4-DB843D63671D}" presName="accent_2" presStyleCnt="0"/>
      <dgm:spPr/>
    </dgm:pt>
    <dgm:pt modelId="{41D5590B-9ED9-4CDC-BE12-4268B8E01F88}" type="pres">
      <dgm:prSet presAssocID="{DD554E67-F9F3-4BC1-85B4-DB843D63671D}" presName="accentRepeatNode" presStyleLbl="solidFgAcc1" presStyleIdx="1" presStyleCnt="2"/>
      <dgm:spPr/>
    </dgm:pt>
  </dgm:ptLst>
  <dgm:cxnLst>
    <dgm:cxn modelId="{BFA15B49-5AF6-4718-80AA-5A8928A124AB}" type="presOf" srcId="{7426133F-FCFC-4959-916D-EAF3FBF883E8}" destId="{AFB50DDC-E85D-4E20-97AC-907558338CFF}" srcOrd="0" destOrd="0" presId="urn:microsoft.com/office/officeart/2008/layout/VerticalCurvedList"/>
    <dgm:cxn modelId="{B2902552-78A9-4E03-8F57-B5260B9F0E01}" srcId="{24AE312E-8CAD-4401-9638-6029A3613A51}" destId="{DD554E67-F9F3-4BC1-85B4-DB843D63671D}" srcOrd="1" destOrd="0" parTransId="{80CFD693-5C77-4197-A66D-14A8169797F5}" sibTransId="{803FB1B9-1E3E-4CAF-9A0B-01E3BFDBF84B}"/>
    <dgm:cxn modelId="{DACE81A5-A078-4CBC-AA56-18E7A504588A}" srcId="{24AE312E-8CAD-4401-9638-6029A3613A51}" destId="{45AB6DA4-FEFA-49C9-A734-2782D8987265}" srcOrd="0" destOrd="0" parTransId="{604EB391-1408-405D-9A23-88BDEE879D8E}" sibTransId="{7426133F-FCFC-4959-916D-EAF3FBF883E8}"/>
    <dgm:cxn modelId="{14744BBB-7DD2-4BB8-9ABB-AB3D9D0FDC40}" type="presOf" srcId="{45AB6DA4-FEFA-49C9-A734-2782D8987265}" destId="{EFAEC73B-7828-4B27-91CE-296F5ADF1C49}" srcOrd="0" destOrd="0" presId="urn:microsoft.com/office/officeart/2008/layout/VerticalCurvedList"/>
    <dgm:cxn modelId="{C068CEE8-AE94-4B87-B1BB-D66F2DE4244D}" type="presOf" srcId="{24AE312E-8CAD-4401-9638-6029A3613A51}" destId="{684AFCF0-C1C0-496A-BCDA-B83FBC62C2A9}" srcOrd="0" destOrd="0" presId="urn:microsoft.com/office/officeart/2008/layout/VerticalCurvedList"/>
    <dgm:cxn modelId="{5044D2EF-C437-49EA-A829-54248C54F5FF}" type="presOf" srcId="{DD554E67-F9F3-4BC1-85B4-DB843D63671D}" destId="{5EF9623A-1C4C-44F2-8FB9-2A0ED1F47B89}" srcOrd="0" destOrd="0" presId="urn:microsoft.com/office/officeart/2008/layout/VerticalCurvedList"/>
    <dgm:cxn modelId="{8E9DC0A5-1137-4FFC-A3C8-13E506DF453B}" type="presParOf" srcId="{684AFCF0-C1C0-496A-BCDA-B83FBC62C2A9}" destId="{C2B4602B-9DE5-4256-94D2-79D7EC3AF45B}" srcOrd="0" destOrd="0" presId="urn:microsoft.com/office/officeart/2008/layout/VerticalCurvedList"/>
    <dgm:cxn modelId="{B46816BE-8110-4898-A39B-2C6E06C1FF1A}" type="presParOf" srcId="{C2B4602B-9DE5-4256-94D2-79D7EC3AF45B}" destId="{7BA6867A-AA6E-4DF3-9CFF-3C623DD01348}" srcOrd="0" destOrd="0" presId="urn:microsoft.com/office/officeart/2008/layout/VerticalCurvedList"/>
    <dgm:cxn modelId="{0218DADF-8861-4116-8579-30B7EDF21E59}" type="presParOf" srcId="{7BA6867A-AA6E-4DF3-9CFF-3C623DD01348}" destId="{299A5BE9-8AFA-4EBA-96C3-D5BEDED2D3BD}" srcOrd="0" destOrd="0" presId="urn:microsoft.com/office/officeart/2008/layout/VerticalCurvedList"/>
    <dgm:cxn modelId="{A8130BBA-FA8B-4458-9D33-F0BB5F8FBF1B}" type="presParOf" srcId="{7BA6867A-AA6E-4DF3-9CFF-3C623DD01348}" destId="{AFB50DDC-E85D-4E20-97AC-907558338CFF}" srcOrd="1" destOrd="0" presId="urn:microsoft.com/office/officeart/2008/layout/VerticalCurvedList"/>
    <dgm:cxn modelId="{257C0C93-D6E2-4DFA-9ED3-82CE42647211}" type="presParOf" srcId="{7BA6867A-AA6E-4DF3-9CFF-3C623DD01348}" destId="{C47720F8-6A12-4599-9595-4F720824ADFB}" srcOrd="2" destOrd="0" presId="urn:microsoft.com/office/officeart/2008/layout/VerticalCurvedList"/>
    <dgm:cxn modelId="{C57AD213-90A6-4FB9-B817-4EF5E3068E97}" type="presParOf" srcId="{7BA6867A-AA6E-4DF3-9CFF-3C623DD01348}" destId="{12EAE181-95C7-4AF8-9E65-67EE412107DF}" srcOrd="3" destOrd="0" presId="urn:microsoft.com/office/officeart/2008/layout/VerticalCurvedList"/>
    <dgm:cxn modelId="{FEB4CD09-75A2-4922-8824-69CF4E973A30}" type="presParOf" srcId="{C2B4602B-9DE5-4256-94D2-79D7EC3AF45B}" destId="{EFAEC73B-7828-4B27-91CE-296F5ADF1C49}" srcOrd="1" destOrd="0" presId="urn:microsoft.com/office/officeart/2008/layout/VerticalCurvedList"/>
    <dgm:cxn modelId="{E5E812F3-D128-4216-88EF-94AF55701E3B}" type="presParOf" srcId="{C2B4602B-9DE5-4256-94D2-79D7EC3AF45B}" destId="{A1F4DF00-137D-4090-BDA8-58DF48AE9453}" srcOrd="2" destOrd="0" presId="urn:microsoft.com/office/officeart/2008/layout/VerticalCurvedList"/>
    <dgm:cxn modelId="{9FAAC7BC-AA52-478D-AD10-887BC900DB7B}" type="presParOf" srcId="{A1F4DF00-137D-4090-BDA8-58DF48AE9453}" destId="{D99A5519-79E6-4E44-94DD-A23DF74C1EED}" srcOrd="0" destOrd="0" presId="urn:microsoft.com/office/officeart/2008/layout/VerticalCurvedList"/>
    <dgm:cxn modelId="{79D52596-B63D-4A32-8E38-018FBACB1374}" type="presParOf" srcId="{C2B4602B-9DE5-4256-94D2-79D7EC3AF45B}" destId="{5EF9623A-1C4C-44F2-8FB9-2A0ED1F47B89}" srcOrd="3" destOrd="0" presId="urn:microsoft.com/office/officeart/2008/layout/VerticalCurvedList"/>
    <dgm:cxn modelId="{BC21EA95-901D-427E-AE10-AE7ADF908BBA}" type="presParOf" srcId="{C2B4602B-9DE5-4256-94D2-79D7EC3AF45B}" destId="{0B84550A-B47B-4729-9CBE-C45056A46C4B}" srcOrd="4" destOrd="0" presId="urn:microsoft.com/office/officeart/2008/layout/VerticalCurvedList"/>
    <dgm:cxn modelId="{5062ED7A-ADA2-4119-AF68-5AA0693C0BD8}" type="presParOf" srcId="{0B84550A-B47B-4729-9CBE-C45056A46C4B}" destId="{41D5590B-9ED9-4CDC-BE12-4268B8E01F8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217ACF-3C93-41CA-BFB9-780CCFD06695}" type="doc">
      <dgm:prSet loTypeId="urn:microsoft.com/office/officeart/2005/8/layout/vList3" loCatId="picture" qsTypeId="urn:microsoft.com/office/officeart/2005/8/quickstyle/simple1" qsCatId="simple" csTypeId="urn:microsoft.com/office/officeart/2005/8/colors/colorful4" csCatId="colorful" phldr="1"/>
      <dgm:spPr/>
    </dgm:pt>
    <dgm:pt modelId="{C7A76797-12D2-4089-A416-7BE12AF032DD}">
      <dgm:prSet phldrT="[Text]" custT="1"/>
      <dgm:spPr/>
      <dgm:t>
        <a:bodyPr/>
        <a:lstStyle/>
        <a:p>
          <a:r>
            <a:rPr lang="en-IE" sz="2400"/>
            <a:t>DE grants and state funding</a:t>
          </a:r>
          <a:endParaRPr lang="en-IE" sz="2400" dirty="0"/>
        </a:p>
      </dgm:t>
    </dgm:pt>
    <dgm:pt modelId="{31720796-9A0D-49C0-831E-F127F6F27693}" type="parTrans" cxnId="{F8FAA3FF-443F-41FD-971C-F8F392AB23B1}">
      <dgm:prSet/>
      <dgm:spPr/>
      <dgm:t>
        <a:bodyPr/>
        <a:lstStyle/>
        <a:p>
          <a:endParaRPr lang="en-IE" sz="2400">
            <a:solidFill>
              <a:schemeClr val="tx1"/>
            </a:solidFill>
          </a:endParaRPr>
        </a:p>
      </dgm:t>
    </dgm:pt>
    <dgm:pt modelId="{4128F7F6-A874-43BD-938D-79CD3CC503A0}" type="sibTrans" cxnId="{F8FAA3FF-443F-41FD-971C-F8F392AB23B1}">
      <dgm:prSet/>
      <dgm:spPr/>
      <dgm:t>
        <a:bodyPr/>
        <a:lstStyle/>
        <a:p>
          <a:endParaRPr lang="en-IE" sz="2400">
            <a:solidFill>
              <a:schemeClr val="tx1"/>
            </a:solidFill>
          </a:endParaRPr>
        </a:p>
      </dgm:t>
    </dgm:pt>
    <dgm:pt modelId="{434369E9-7403-4DB1-AEC9-78C40E34D823}">
      <dgm:prSet phldrT="[Text]" custT="1"/>
      <dgm:spPr/>
      <dgm:t>
        <a:bodyPr/>
        <a:lstStyle/>
        <a:p>
          <a:pPr>
            <a:lnSpc>
              <a:spcPct val="90000"/>
            </a:lnSpc>
          </a:pPr>
          <a:r>
            <a:rPr lang="en-IE" sz="2400"/>
            <a:t>School generated income (e.g. student insurance, school tour, buses, hire of facilities)</a:t>
          </a:r>
          <a:endParaRPr lang="en-IE" sz="2400" dirty="0"/>
        </a:p>
      </dgm:t>
    </dgm:pt>
    <dgm:pt modelId="{3D2D78FE-6023-4567-90A1-F8CCB6043317}" type="parTrans" cxnId="{D78D6A0A-C124-43FE-869D-CC3E8FED2920}">
      <dgm:prSet/>
      <dgm:spPr/>
      <dgm:t>
        <a:bodyPr/>
        <a:lstStyle/>
        <a:p>
          <a:endParaRPr lang="en-IE" sz="2400">
            <a:solidFill>
              <a:schemeClr val="tx1"/>
            </a:solidFill>
          </a:endParaRPr>
        </a:p>
      </dgm:t>
    </dgm:pt>
    <dgm:pt modelId="{575B8F1B-D503-47C7-9D4F-7B8BCC11C404}" type="sibTrans" cxnId="{D78D6A0A-C124-43FE-869D-CC3E8FED2920}">
      <dgm:prSet/>
      <dgm:spPr/>
      <dgm:t>
        <a:bodyPr/>
        <a:lstStyle/>
        <a:p>
          <a:endParaRPr lang="en-IE" sz="2400">
            <a:solidFill>
              <a:schemeClr val="tx1"/>
            </a:solidFill>
          </a:endParaRPr>
        </a:p>
      </dgm:t>
    </dgm:pt>
    <dgm:pt modelId="{4F581F95-F3C3-4CCF-9B51-D3C1D82B1331}">
      <dgm:prSet phldrT="[Text]" custT="1"/>
      <dgm:spPr/>
      <dgm:t>
        <a:bodyPr/>
        <a:lstStyle/>
        <a:p>
          <a:pPr marL="0" lvl="0" algn="ctr" defTabSz="1066800">
            <a:lnSpc>
              <a:spcPct val="100000"/>
            </a:lnSpc>
            <a:spcBef>
              <a:spcPct val="0"/>
            </a:spcBef>
            <a:spcAft>
              <a:spcPct val="35000"/>
            </a:spcAft>
            <a:buNone/>
          </a:pPr>
          <a:r>
            <a:rPr lang="en-IE" sz="2400" kern="1200">
              <a:latin typeface="Century Gothic" panose="020B0502020202020204"/>
              <a:ea typeface="+mn-ea"/>
              <a:cs typeface="+mn-cs"/>
            </a:rPr>
            <a:t>Voluntary contributions, fundraising, donations etc</a:t>
          </a:r>
          <a:endParaRPr lang="en-IE" sz="2400" kern="1200" dirty="0">
            <a:latin typeface="Century Gothic" panose="020B0502020202020204"/>
            <a:ea typeface="+mn-ea"/>
            <a:cs typeface="+mn-cs"/>
          </a:endParaRPr>
        </a:p>
      </dgm:t>
    </dgm:pt>
    <dgm:pt modelId="{86F6614A-1DA3-4B0C-94DD-934649E7CF82}" type="parTrans" cxnId="{48ECC32C-FEA2-44BA-A8D1-CA3DE67B6B74}">
      <dgm:prSet/>
      <dgm:spPr/>
      <dgm:t>
        <a:bodyPr/>
        <a:lstStyle/>
        <a:p>
          <a:endParaRPr lang="en-IE" sz="2400">
            <a:solidFill>
              <a:schemeClr val="tx1"/>
            </a:solidFill>
          </a:endParaRPr>
        </a:p>
      </dgm:t>
    </dgm:pt>
    <dgm:pt modelId="{1F95AA0D-361C-4870-9C08-0C630BBF203E}" type="sibTrans" cxnId="{48ECC32C-FEA2-44BA-A8D1-CA3DE67B6B74}">
      <dgm:prSet/>
      <dgm:spPr/>
      <dgm:t>
        <a:bodyPr/>
        <a:lstStyle/>
        <a:p>
          <a:endParaRPr lang="en-IE" sz="2400">
            <a:solidFill>
              <a:schemeClr val="tx1"/>
            </a:solidFill>
          </a:endParaRPr>
        </a:p>
      </dgm:t>
    </dgm:pt>
    <dgm:pt modelId="{29A22B50-0C30-4265-AEA0-0F9070E3CAF0}" type="pres">
      <dgm:prSet presAssocID="{BA217ACF-3C93-41CA-BFB9-780CCFD06695}" presName="linearFlow" presStyleCnt="0">
        <dgm:presLayoutVars>
          <dgm:dir/>
          <dgm:resizeHandles val="exact"/>
        </dgm:presLayoutVars>
      </dgm:prSet>
      <dgm:spPr/>
    </dgm:pt>
    <dgm:pt modelId="{8FE1B919-5C03-4B9E-80F2-26D7B364D94A}" type="pres">
      <dgm:prSet presAssocID="{C7A76797-12D2-4089-A416-7BE12AF032DD}" presName="composite" presStyleCnt="0"/>
      <dgm:spPr/>
    </dgm:pt>
    <dgm:pt modelId="{AD3BE77E-B5F7-44A6-9D99-1E1761D4B169}" type="pres">
      <dgm:prSet presAssocID="{C7A76797-12D2-4089-A416-7BE12AF032DD}"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6000" r="-26000"/>
          </a:stretch>
        </a:blipFill>
      </dgm:spPr>
    </dgm:pt>
    <dgm:pt modelId="{4B03EEAB-1E95-41AB-B4E6-C27B257BF196}" type="pres">
      <dgm:prSet presAssocID="{C7A76797-12D2-4089-A416-7BE12AF032DD}" presName="txShp" presStyleLbl="node1" presStyleIdx="0" presStyleCnt="3">
        <dgm:presLayoutVars>
          <dgm:bulletEnabled val="1"/>
        </dgm:presLayoutVars>
      </dgm:prSet>
      <dgm:spPr/>
    </dgm:pt>
    <dgm:pt modelId="{314C4BBD-D133-4B25-AFA3-4A5C883FDA0D}" type="pres">
      <dgm:prSet presAssocID="{4128F7F6-A874-43BD-938D-79CD3CC503A0}" presName="spacing" presStyleCnt="0"/>
      <dgm:spPr/>
    </dgm:pt>
    <dgm:pt modelId="{89C977A9-60AD-4867-B683-1F7A2D8ADEEF}" type="pres">
      <dgm:prSet presAssocID="{434369E9-7403-4DB1-AEC9-78C40E34D823}" presName="composite" presStyleCnt="0"/>
      <dgm:spPr/>
    </dgm:pt>
    <dgm:pt modelId="{B62B8D0A-1F24-467F-A8D2-119F7DE1CC2A}" type="pres">
      <dgm:prSet presAssocID="{434369E9-7403-4DB1-AEC9-78C40E34D823}" presName="imgShp" presStyleLbl="fgImgPlace1" presStyleIdx="1" presStyleCnt="3" custLinFactNeighborX="-2268" custLinFactNeighborY="-13671"/>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A5BB8B7F-9CEC-444A-BAE7-EE5361042B4B}" type="pres">
      <dgm:prSet presAssocID="{434369E9-7403-4DB1-AEC9-78C40E34D823}" presName="txShp" presStyleLbl="node1" presStyleIdx="1" presStyleCnt="3" custLinFactNeighborX="-631" custLinFactNeighborY="-13671">
        <dgm:presLayoutVars>
          <dgm:bulletEnabled val="1"/>
        </dgm:presLayoutVars>
      </dgm:prSet>
      <dgm:spPr/>
    </dgm:pt>
    <dgm:pt modelId="{50364F04-274F-431C-A80D-2C669B9C968A}" type="pres">
      <dgm:prSet presAssocID="{575B8F1B-D503-47C7-9D4F-7B8BCC11C404}" presName="spacing" presStyleCnt="0"/>
      <dgm:spPr/>
    </dgm:pt>
    <dgm:pt modelId="{1C7AE08A-A7A8-4196-8A04-FAD43CCAFA78}" type="pres">
      <dgm:prSet presAssocID="{4F581F95-F3C3-4CCF-9B51-D3C1D82B1331}" presName="composite" presStyleCnt="0"/>
      <dgm:spPr/>
    </dgm:pt>
    <dgm:pt modelId="{498658F5-8387-4EA0-BB21-EA32C3A4AC36}" type="pres">
      <dgm:prSet presAssocID="{4F581F95-F3C3-4CCF-9B51-D3C1D82B1331}" presName="imgShp" presStyleLbl="fgImgPlace1" presStyleIdx="2" presStyleCnt="3" custLinFactNeighborX="162" custLinFactNeighborY="-25822"/>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6000" r="-26000"/>
          </a:stretch>
        </a:blipFill>
      </dgm:spPr>
    </dgm:pt>
    <dgm:pt modelId="{60F95A75-F32E-461A-B8BE-094BDE5691F7}" type="pres">
      <dgm:prSet presAssocID="{4F581F95-F3C3-4CCF-9B51-D3C1D82B1331}" presName="txShp" presStyleLbl="node1" presStyleIdx="2" presStyleCnt="3" custLinFactNeighborX="46" custLinFactNeighborY="-25822">
        <dgm:presLayoutVars>
          <dgm:bulletEnabled val="1"/>
        </dgm:presLayoutVars>
      </dgm:prSet>
      <dgm:spPr/>
    </dgm:pt>
  </dgm:ptLst>
  <dgm:cxnLst>
    <dgm:cxn modelId="{D78D6A0A-C124-43FE-869D-CC3E8FED2920}" srcId="{BA217ACF-3C93-41CA-BFB9-780CCFD06695}" destId="{434369E9-7403-4DB1-AEC9-78C40E34D823}" srcOrd="1" destOrd="0" parTransId="{3D2D78FE-6023-4567-90A1-F8CCB6043317}" sibTransId="{575B8F1B-D503-47C7-9D4F-7B8BCC11C404}"/>
    <dgm:cxn modelId="{48ECC32C-FEA2-44BA-A8D1-CA3DE67B6B74}" srcId="{BA217ACF-3C93-41CA-BFB9-780CCFD06695}" destId="{4F581F95-F3C3-4CCF-9B51-D3C1D82B1331}" srcOrd="2" destOrd="0" parTransId="{86F6614A-1DA3-4B0C-94DD-934649E7CF82}" sibTransId="{1F95AA0D-361C-4870-9C08-0C630BBF203E}"/>
    <dgm:cxn modelId="{8E68F543-55BE-4083-B51C-B50D45BD12A8}" type="presOf" srcId="{434369E9-7403-4DB1-AEC9-78C40E34D823}" destId="{A5BB8B7F-9CEC-444A-BAE7-EE5361042B4B}" srcOrd="0" destOrd="0" presId="urn:microsoft.com/office/officeart/2005/8/layout/vList3"/>
    <dgm:cxn modelId="{88F6069D-19EE-49F6-ADD2-72CD25E77993}" type="presOf" srcId="{4F581F95-F3C3-4CCF-9B51-D3C1D82B1331}" destId="{60F95A75-F32E-461A-B8BE-094BDE5691F7}" srcOrd="0" destOrd="0" presId="urn:microsoft.com/office/officeart/2005/8/layout/vList3"/>
    <dgm:cxn modelId="{BCF0F1CA-694F-4562-900E-394135D73D26}" type="presOf" srcId="{BA217ACF-3C93-41CA-BFB9-780CCFD06695}" destId="{29A22B50-0C30-4265-AEA0-0F9070E3CAF0}" srcOrd="0" destOrd="0" presId="urn:microsoft.com/office/officeart/2005/8/layout/vList3"/>
    <dgm:cxn modelId="{340DB0E6-4585-4D87-8850-0E483A7F9A29}" type="presOf" srcId="{C7A76797-12D2-4089-A416-7BE12AF032DD}" destId="{4B03EEAB-1E95-41AB-B4E6-C27B257BF196}" srcOrd="0" destOrd="0" presId="urn:microsoft.com/office/officeart/2005/8/layout/vList3"/>
    <dgm:cxn modelId="{F8FAA3FF-443F-41FD-971C-F8F392AB23B1}" srcId="{BA217ACF-3C93-41CA-BFB9-780CCFD06695}" destId="{C7A76797-12D2-4089-A416-7BE12AF032DD}" srcOrd="0" destOrd="0" parTransId="{31720796-9A0D-49C0-831E-F127F6F27693}" sibTransId="{4128F7F6-A874-43BD-938D-79CD3CC503A0}"/>
    <dgm:cxn modelId="{68A18614-EFF5-4986-9E84-C7C88EF85022}" type="presParOf" srcId="{29A22B50-0C30-4265-AEA0-0F9070E3CAF0}" destId="{8FE1B919-5C03-4B9E-80F2-26D7B364D94A}" srcOrd="0" destOrd="0" presId="urn:microsoft.com/office/officeart/2005/8/layout/vList3"/>
    <dgm:cxn modelId="{76377488-AD26-4B7B-B701-C203481A30A9}" type="presParOf" srcId="{8FE1B919-5C03-4B9E-80F2-26D7B364D94A}" destId="{AD3BE77E-B5F7-44A6-9D99-1E1761D4B169}" srcOrd="0" destOrd="0" presId="urn:microsoft.com/office/officeart/2005/8/layout/vList3"/>
    <dgm:cxn modelId="{5FEE8937-8AA8-4AA3-8A70-CAC35BE59EC0}" type="presParOf" srcId="{8FE1B919-5C03-4B9E-80F2-26D7B364D94A}" destId="{4B03EEAB-1E95-41AB-B4E6-C27B257BF196}" srcOrd="1" destOrd="0" presId="urn:microsoft.com/office/officeart/2005/8/layout/vList3"/>
    <dgm:cxn modelId="{8F926245-F840-44EB-B127-433588B3E5ED}" type="presParOf" srcId="{29A22B50-0C30-4265-AEA0-0F9070E3CAF0}" destId="{314C4BBD-D133-4B25-AFA3-4A5C883FDA0D}" srcOrd="1" destOrd="0" presId="urn:microsoft.com/office/officeart/2005/8/layout/vList3"/>
    <dgm:cxn modelId="{68DBDBED-BAFE-4517-BBAA-F49338CCB385}" type="presParOf" srcId="{29A22B50-0C30-4265-AEA0-0F9070E3CAF0}" destId="{89C977A9-60AD-4867-B683-1F7A2D8ADEEF}" srcOrd="2" destOrd="0" presId="urn:microsoft.com/office/officeart/2005/8/layout/vList3"/>
    <dgm:cxn modelId="{CE297F62-C34C-4556-8088-C9C2A94604CA}" type="presParOf" srcId="{89C977A9-60AD-4867-B683-1F7A2D8ADEEF}" destId="{B62B8D0A-1F24-467F-A8D2-119F7DE1CC2A}" srcOrd="0" destOrd="0" presId="urn:microsoft.com/office/officeart/2005/8/layout/vList3"/>
    <dgm:cxn modelId="{8AF9009D-CF41-47FD-B14C-69BDADF21A9A}" type="presParOf" srcId="{89C977A9-60AD-4867-B683-1F7A2D8ADEEF}" destId="{A5BB8B7F-9CEC-444A-BAE7-EE5361042B4B}" srcOrd="1" destOrd="0" presId="urn:microsoft.com/office/officeart/2005/8/layout/vList3"/>
    <dgm:cxn modelId="{AD050A84-9781-46E9-80AE-90E22EEA096E}" type="presParOf" srcId="{29A22B50-0C30-4265-AEA0-0F9070E3CAF0}" destId="{50364F04-274F-431C-A80D-2C669B9C968A}" srcOrd="3" destOrd="0" presId="urn:microsoft.com/office/officeart/2005/8/layout/vList3"/>
    <dgm:cxn modelId="{F7F6F6B8-CE10-4D1D-A2CA-1A419FCAEE2B}" type="presParOf" srcId="{29A22B50-0C30-4265-AEA0-0F9070E3CAF0}" destId="{1C7AE08A-A7A8-4196-8A04-FAD43CCAFA78}" srcOrd="4" destOrd="0" presId="urn:microsoft.com/office/officeart/2005/8/layout/vList3"/>
    <dgm:cxn modelId="{62059F57-5CED-4C4B-B10C-DF1191CC3685}" type="presParOf" srcId="{1C7AE08A-A7A8-4196-8A04-FAD43CCAFA78}" destId="{498658F5-8387-4EA0-BB21-EA32C3A4AC36}" srcOrd="0" destOrd="0" presId="urn:microsoft.com/office/officeart/2005/8/layout/vList3"/>
    <dgm:cxn modelId="{68061158-B7A7-44DC-9C46-AADD3CDFA618}" type="presParOf" srcId="{1C7AE08A-A7A8-4196-8A04-FAD43CCAFA78}" destId="{60F95A75-F32E-461A-B8BE-094BDE5691F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594656-02A9-47E0-8E00-4C61262A32A1}"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IE"/>
        </a:p>
      </dgm:t>
    </dgm:pt>
    <dgm:pt modelId="{8CA51B46-27B0-4BDB-B37D-64AA55A3822E}">
      <dgm:prSet phldrT="[Text]" custT="1"/>
      <dgm:spPr/>
      <dgm:t>
        <a:bodyPr/>
        <a:lstStyle/>
        <a:p>
          <a:r>
            <a:rPr lang="en-IE" sz="1800" b="1" dirty="0"/>
            <a:t>Hire of Facilities</a:t>
          </a:r>
        </a:p>
      </dgm:t>
    </dgm:pt>
    <dgm:pt modelId="{14E449D7-37DE-4AE1-89B7-63AC34F781C1}" type="parTrans" cxnId="{AAA0D47B-91FB-4D40-82E9-061D120B7859}">
      <dgm:prSet/>
      <dgm:spPr/>
      <dgm:t>
        <a:bodyPr/>
        <a:lstStyle/>
        <a:p>
          <a:endParaRPr lang="en-IE" sz="1600"/>
        </a:p>
      </dgm:t>
    </dgm:pt>
    <dgm:pt modelId="{ABB1E41B-6085-47DF-BB2A-50C8B4FAA08B}" type="sibTrans" cxnId="{AAA0D47B-91FB-4D40-82E9-061D120B7859}">
      <dgm:prSet/>
      <dgm:spPr/>
      <dgm:t>
        <a:bodyPr/>
        <a:lstStyle/>
        <a:p>
          <a:endParaRPr lang="en-IE" sz="1600"/>
        </a:p>
      </dgm:t>
    </dgm:pt>
    <dgm:pt modelId="{138E7CB8-C3B7-4B09-84DD-E51CD88124FB}">
      <dgm:prSet phldrT="[Text]" custT="1"/>
      <dgm:spPr/>
      <dgm:t>
        <a:bodyPr/>
        <a:lstStyle/>
        <a:p>
          <a:pPr marL="0" lvl="0" indent="0" algn="ctr" defTabSz="622300">
            <a:lnSpc>
              <a:spcPct val="90000"/>
            </a:lnSpc>
            <a:spcBef>
              <a:spcPct val="0"/>
            </a:spcBef>
            <a:spcAft>
              <a:spcPct val="35000"/>
            </a:spcAft>
            <a:buNone/>
          </a:pPr>
          <a:r>
            <a:rPr lang="en-IE" sz="1800" b="1" kern="1200">
              <a:latin typeface="Century Gothic" panose="020B0502020202020204"/>
              <a:ea typeface="+mn-ea"/>
              <a:cs typeface="+mn-cs"/>
            </a:rPr>
            <a:t>School Tours</a:t>
          </a:r>
          <a:endParaRPr lang="en-IE" sz="1800" b="1" kern="1200" dirty="0">
            <a:latin typeface="Century Gothic" panose="020B0502020202020204"/>
            <a:ea typeface="+mn-ea"/>
            <a:cs typeface="+mn-cs"/>
          </a:endParaRPr>
        </a:p>
      </dgm:t>
    </dgm:pt>
    <dgm:pt modelId="{E5B093B8-40C9-4E12-8047-66C214C23291}" type="parTrans" cxnId="{2AB6BCBE-7725-4897-BC6B-E0C667725918}">
      <dgm:prSet/>
      <dgm:spPr/>
      <dgm:t>
        <a:bodyPr/>
        <a:lstStyle/>
        <a:p>
          <a:endParaRPr lang="en-IE" sz="1600"/>
        </a:p>
      </dgm:t>
    </dgm:pt>
    <dgm:pt modelId="{16CBEDAB-5DE1-4E96-AA9B-375200D4D07E}" type="sibTrans" cxnId="{2AB6BCBE-7725-4897-BC6B-E0C667725918}">
      <dgm:prSet/>
      <dgm:spPr/>
      <dgm:t>
        <a:bodyPr/>
        <a:lstStyle/>
        <a:p>
          <a:endParaRPr lang="en-IE" sz="1600"/>
        </a:p>
      </dgm:t>
    </dgm:pt>
    <dgm:pt modelId="{FAA83651-ED73-4C94-B544-B7A46D5B1F39}">
      <dgm:prSet phldrT="[Text]" custT="1"/>
      <dgm:spPr/>
      <dgm:t>
        <a:bodyPr/>
        <a:lstStyle/>
        <a:p>
          <a:pPr marL="0" lvl="0" indent="0" algn="ctr" defTabSz="622300">
            <a:lnSpc>
              <a:spcPct val="90000"/>
            </a:lnSpc>
            <a:spcBef>
              <a:spcPct val="0"/>
            </a:spcBef>
            <a:spcAft>
              <a:spcPct val="35000"/>
            </a:spcAft>
            <a:buNone/>
          </a:pPr>
          <a:r>
            <a:rPr lang="en-IE" sz="1800" b="1" kern="1200">
              <a:latin typeface="Century Gothic" panose="020B0502020202020204"/>
              <a:ea typeface="+mn-ea"/>
              <a:cs typeface="+mn-cs"/>
            </a:rPr>
            <a:t>Bus Hire</a:t>
          </a:r>
          <a:endParaRPr lang="en-IE" sz="1800" b="1" kern="1200" dirty="0">
            <a:latin typeface="Century Gothic" panose="020B0502020202020204"/>
            <a:ea typeface="+mn-ea"/>
            <a:cs typeface="+mn-cs"/>
          </a:endParaRPr>
        </a:p>
      </dgm:t>
    </dgm:pt>
    <dgm:pt modelId="{65748D76-771D-44E8-A01D-E0BE2EABD030}" type="parTrans" cxnId="{A37217BD-7158-4381-A0D4-37BA5AB0E555}">
      <dgm:prSet/>
      <dgm:spPr/>
      <dgm:t>
        <a:bodyPr/>
        <a:lstStyle/>
        <a:p>
          <a:endParaRPr lang="en-IE" sz="1600"/>
        </a:p>
      </dgm:t>
    </dgm:pt>
    <dgm:pt modelId="{3BC651CD-9955-4647-AC8D-11DADEA1898D}" type="sibTrans" cxnId="{A37217BD-7158-4381-A0D4-37BA5AB0E555}">
      <dgm:prSet/>
      <dgm:spPr/>
      <dgm:t>
        <a:bodyPr/>
        <a:lstStyle/>
        <a:p>
          <a:endParaRPr lang="en-IE" sz="1600"/>
        </a:p>
      </dgm:t>
    </dgm:pt>
    <dgm:pt modelId="{A290239C-9FE4-4B8D-B19C-535C8AE93DD6}">
      <dgm:prSet phldrT="[Text]" custT="1"/>
      <dgm:spPr/>
      <dgm:t>
        <a:bodyPr/>
        <a:lstStyle/>
        <a:p>
          <a:pPr marL="0" lvl="0" indent="0" algn="ctr" defTabSz="622300">
            <a:lnSpc>
              <a:spcPct val="90000"/>
            </a:lnSpc>
            <a:spcBef>
              <a:spcPct val="0"/>
            </a:spcBef>
            <a:spcAft>
              <a:spcPct val="35000"/>
            </a:spcAft>
            <a:buNone/>
          </a:pPr>
          <a:r>
            <a:rPr lang="en-IE" sz="1800" b="1" kern="1200" dirty="0">
              <a:latin typeface="Century Gothic" panose="020B0502020202020204"/>
              <a:ea typeface="+mn-ea"/>
              <a:cs typeface="+mn-cs"/>
            </a:rPr>
            <a:t>Arts &amp; Crafts Photocopying</a:t>
          </a:r>
        </a:p>
      </dgm:t>
    </dgm:pt>
    <dgm:pt modelId="{0171F962-0377-479A-879C-47C6B204E141}" type="parTrans" cxnId="{1A3CD1F7-A9F8-4C21-A53F-5398B220F1A3}">
      <dgm:prSet/>
      <dgm:spPr/>
      <dgm:t>
        <a:bodyPr/>
        <a:lstStyle/>
        <a:p>
          <a:endParaRPr lang="en-IE" sz="1600"/>
        </a:p>
      </dgm:t>
    </dgm:pt>
    <dgm:pt modelId="{553044D8-309A-4656-A4D9-4B19A29E7D07}" type="sibTrans" cxnId="{1A3CD1F7-A9F8-4C21-A53F-5398B220F1A3}">
      <dgm:prSet/>
      <dgm:spPr/>
      <dgm:t>
        <a:bodyPr/>
        <a:lstStyle/>
        <a:p>
          <a:endParaRPr lang="en-IE" sz="1600"/>
        </a:p>
      </dgm:t>
    </dgm:pt>
    <dgm:pt modelId="{E97D9161-06DB-4FE1-B557-B0A0F59AA727}">
      <dgm:prSet phldrT="[Text]" custT="1"/>
      <dgm:spPr/>
      <dgm:t>
        <a:bodyPr/>
        <a:lstStyle/>
        <a:p>
          <a:pPr marL="0" lvl="0" indent="0" algn="ctr" defTabSz="622300">
            <a:lnSpc>
              <a:spcPct val="90000"/>
            </a:lnSpc>
            <a:spcBef>
              <a:spcPct val="0"/>
            </a:spcBef>
            <a:spcAft>
              <a:spcPct val="35000"/>
            </a:spcAft>
            <a:buNone/>
          </a:pPr>
          <a:r>
            <a:rPr lang="en-IE" sz="1800" b="1" kern="1200" dirty="0">
              <a:latin typeface="Century Gothic" panose="020B0502020202020204"/>
              <a:ea typeface="+mn-ea"/>
              <a:cs typeface="+mn-cs"/>
            </a:rPr>
            <a:t>Student Insurance</a:t>
          </a:r>
        </a:p>
      </dgm:t>
    </dgm:pt>
    <dgm:pt modelId="{1F05F118-0F2D-4755-B653-D03670FD24B3}" type="parTrans" cxnId="{015E1510-C8CB-47D6-AD14-4F733E54577B}">
      <dgm:prSet/>
      <dgm:spPr/>
      <dgm:t>
        <a:bodyPr/>
        <a:lstStyle/>
        <a:p>
          <a:endParaRPr lang="en-IE" sz="1600"/>
        </a:p>
      </dgm:t>
    </dgm:pt>
    <dgm:pt modelId="{F26D760E-017E-418A-8CBA-C1D3E2D40510}" type="sibTrans" cxnId="{015E1510-C8CB-47D6-AD14-4F733E54577B}">
      <dgm:prSet/>
      <dgm:spPr/>
      <dgm:t>
        <a:bodyPr/>
        <a:lstStyle/>
        <a:p>
          <a:endParaRPr lang="en-IE" sz="1600"/>
        </a:p>
      </dgm:t>
    </dgm:pt>
    <dgm:pt modelId="{90C69BF2-8F0A-4342-9A48-34EB6C5855BC}" type="pres">
      <dgm:prSet presAssocID="{15594656-02A9-47E0-8E00-4C61262A32A1}" presName="cycle" presStyleCnt="0">
        <dgm:presLayoutVars>
          <dgm:dir/>
          <dgm:resizeHandles val="exact"/>
        </dgm:presLayoutVars>
      </dgm:prSet>
      <dgm:spPr/>
    </dgm:pt>
    <dgm:pt modelId="{C9CA5BBF-D911-4415-A065-C26500B91A6D}" type="pres">
      <dgm:prSet presAssocID="{8CA51B46-27B0-4BDB-B37D-64AA55A3822E}" presName="node" presStyleLbl="node1" presStyleIdx="0" presStyleCnt="5" custScaleX="125206">
        <dgm:presLayoutVars>
          <dgm:bulletEnabled val="1"/>
        </dgm:presLayoutVars>
      </dgm:prSet>
      <dgm:spPr/>
    </dgm:pt>
    <dgm:pt modelId="{56BD9E60-676D-49A7-BBB9-A2AC14D84DE3}" type="pres">
      <dgm:prSet presAssocID="{8CA51B46-27B0-4BDB-B37D-64AA55A3822E}" presName="spNode" presStyleCnt="0"/>
      <dgm:spPr/>
    </dgm:pt>
    <dgm:pt modelId="{E87DBE88-4A65-4159-9F4C-B0BDC2571096}" type="pres">
      <dgm:prSet presAssocID="{ABB1E41B-6085-47DF-BB2A-50C8B4FAA08B}" presName="sibTrans" presStyleLbl="sibTrans1D1" presStyleIdx="0" presStyleCnt="5"/>
      <dgm:spPr/>
    </dgm:pt>
    <dgm:pt modelId="{4065B212-D8AD-4889-810D-6F772E31D1CD}" type="pres">
      <dgm:prSet presAssocID="{138E7CB8-C3B7-4B09-84DD-E51CD88124FB}" presName="node" presStyleLbl="node1" presStyleIdx="1" presStyleCnt="5" custScaleX="125206">
        <dgm:presLayoutVars>
          <dgm:bulletEnabled val="1"/>
        </dgm:presLayoutVars>
      </dgm:prSet>
      <dgm:spPr/>
    </dgm:pt>
    <dgm:pt modelId="{9F7DDBF4-B084-4D3D-AA7A-7DE9D708C35B}" type="pres">
      <dgm:prSet presAssocID="{138E7CB8-C3B7-4B09-84DD-E51CD88124FB}" presName="spNode" presStyleCnt="0"/>
      <dgm:spPr/>
    </dgm:pt>
    <dgm:pt modelId="{01EA05ED-630E-432D-8F5C-EDA4BE8038B4}" type="pres">
      <dgm:prSet presAssocID="{16CBEDAB-5DE1-4E96-AA9B-375200D4D07E}" presName="sibTrans" presStyleLbl="sibTrans1D1" presStyleIdx="1" presStyleCnt="5"/>
      <dgm:spPr/>
    </dgm:pt>
    <dgm:pt modelId="{40844A8C-5C8A-4967-B870-E09B2BFBFE48}" type="pres">
      <dgm:prSet presAssocID="{FAA83651-ED73-4C94-B544-B7A46D5B1F39}" presName="node" presStyleLbl="node1" presStyleIdx="2" presStyleCnt="5" custScaleX="125206">
        <dgm:presLayoutVars>
          <dgm:bulletEnabled val="1"/>
        </dgm:presLayoutVars>
      </dgm:prSet>
      <dgm:spPr/>
    </dgm:pt>
    <dgm:pt modelId="{1D0BF4E3-A87D-4ADC-8867-C03AF233B642}" type="pres">
      <dgm:prSet presAssocID="{FAA83651-ED73-4C94-B544-B7A46D5B1F39}" presName="spNode" presStyleCnt="0"/>
      <dgm:spPr/>
    </dgm:pt>
    <dgm:pt modelId="{C87CFFE4-B7A6-4BDA-9551-8A793418F64B}" type="pres">
      <dgm:prSet presAssocID="{3BC651CD-9955-4647-AC8D-11DADEA1898D}" presName="sibTrans" presStyleLbl="sibTrans1D1" presStyleIdx="2" presStyleCnt="5"/>
      <dgm:spPr/>
    </dgm:pt>
    <dgm:pt modelId="{58AF693E-5136-494B-8197-16DD0F6E47B7}" type="pres">
      <dgm:prSet presAssocID="{A290239C-9FE4-4B8D-B19C-535C8AE93DD6}" presName="node" presStyleLbl="node1" presStyleIdx="3" presStyleCnt="5" custScaleX="125206" custRadScaleRad="100685" custRadScaleInc="257">
        <dgm:presLayoutVars>
          <dgm:bulletEnabled val="1"/>
        </dgm:presLayoutVars>
      </dgm:prSet>
      <dgm:spPr/>
    </dgm:pt>
    <dgm:pt modelId="{E996909E-05CC-4EF2-BE35-D9082FD5C0EA}" type="pres">
      <dgm:prSet presAssocID="{A290239C-9FE4-4B8D-B19C-535C8AE93DD6}" presName="spNode" presStyleCnt="0"/>
      <dgm:spPr/>
    </dgm:pt>
    <dgm:pt modelId="{82716179-E2A2-45B3-9C7A-405E08CE449F}" type="pres">
      <dgm:prSet presAssocID="{553044D8-309A-4656-A4D9-4B19A29E7D07}" presName="sibTrans" presStyleLbl="sibTrans1D1" presStyleIdx="3" presStyleCnt="5"/>
      <dgm:spPr/>
    </dgm:pt>
    <dgm:pt modelId="{159C630F-41B3-4092-A1BC-E4021F51408D}" type="pres">
      <dgm:prSet presAssocID="{E97D9161-06DB-4FE1-B557-B0A0F59AA727}" presName="node" presStyleLbl="node1" presStyleIdx="4" presStyleCnt="5" custScaleX="125206">
        <dgm:presLayoutVars>
          <dgm:bulletEnabled val="1"/>
        </dgm:presLayoutVars>
      </dgm:prSet>
      <dgm:spPr/>
    </dgm:pt>
    <dgm:pt modelId="{4C78FB7A-11B3-49EA-B59D-FD340B22A1ED}" type="pres">
      <dgm:prSet presAssocID="{E97D9161-06DB-4FE1-B557-B0A0F59AA727}" presName="spNode" presStyleCnt="0"/>
      <dgm:spPr/>
    </dgm:pt>
    <dgm:pt modelId="{BCBA1C5B-CE23-4C48-992F-589CCA7F5299}" type="pres">
      <dgm:prSet presAssocID="{F26D760E-017E-418A-8CBA-C1D3E2D40510}" presName="sibTrans" presStyleLbl="sibTrans1D1" presStyleIdx="4" presStyleCnt="5"/>
      <dgm:spPr/>
    </dgm:pt>
  </dgm:ptLst>
  <dgm:cxnLst>
    <dgm:cxn modelId="{B975DA06-1A40-435C-9A3E-88B10ED2D3FA}" type="presOf" srcId="{A290239C-9FE4-4B8D-B19C-535C8AE93DD6}" destId="{58AF693E-5136-494B-8197-16DD0F6E47B7}" srcOrd="0" destOrd="0" presId="urn:microsoft.com/office/officeart/2005/8/layout/cycle6"/>
    <dgm:cxn modelId="{015E1510-C8CB-47D6-AD14-4F733E54577B}" srcId="{15594656-02A9-47E0-8E00-4C61262A32A1}" destId="{E97D9161-06DB-4FE1-B557-B0A0F59AA727}" srcOrd="4" destOrd="0" parTransId="{1F05F118-0F2D-4755-B653-D03670FD24B3}" sibTransId="{F26D760E-017E-418A-8CBA-C1D3E2D40510}"/>
    <dgm:cxn modelId="{6F3E0911-8D1C-4094-AD2F-1A86032D9E55}" type="presOf" srcId="{E97D9161-06DB-4FE1-B557-B0A0F59AA727}" destId="{159C630F-41B3-4092-A1BC-E4021F51408D}" srcOrd="0" destOrd="0" presId="urn:microsoft.com/office/officeart/2005/8/layout/cycle6"/>
    <dgm:cxn modelId="{8E17A719-07AC-4519-B6FB-4ED151844C28}" type="presOf" srcId="{16CBEDAB-5DE1-4E96-AA9B-375200D4D07E}" destId="{01EA05ED-630E-432D-8F5C-EDA4BE8038B4}" srcOrd="0" destOrd="0" presId="urn:microsoft.com/office/officeart/2005/8/layout/cycle6"/>
    <dgm:cxn modelId="{EBD59D3D-D0E2-4C47-BF6A-5E3EFABD0703}" type="presOf" srcId="{138E7CB8-C3B7-4B09-84DD-E51CD88124FB}" destId="{4065B212-D8AD-4889-810D-6F772E31D1CD}" srcOrd="0" destOrd="0" presId="urn:microsoft.com/office/officeart/2005/8/layout/cycle6"/>
    <dgm:cxn modelId="{C837EA68-8E9F-4054-9D79-40672ACBA5BA}" type="presOf" srcId="{FAA83651-ED73-4C94-B544-B7A46D5B1F39}" destId="{40844A8C-5C8A-4967-B870-E09B2BFBFE48}" srcOrd="0" destOrd="0" presId="urn:microsoft.com/office/officeart/2005/8/layout/cycle6"/>
    <dgm:cxn modelId="{8C81776B-1628-4478-9317-28070FA45250}" type="presOf" srcId="{F26D760E-017E-418A-8CBA-C1D3E2D40510}" destId="{BCBA1C5B-CE23-4C48-992F-589CCA7F5299}" srcOrd="0" destOrd="0" presId="urn:microsoft.com/office/officeart/2005/8/layout/cycle6"/>
    <dgm:cxn modelId="{46C6EF71-0230-4306-BD59-29755BE3B09A}" type="presOf" srcId="{ABB1E41B-6085-47DF-BB2A-50C8B4FAA08B}" destId="{E87DBE88-4A65-4159-9F4C-B0BDC2571096}" srcOrd="0" destOrd="0" presId="urn:microsoft.com/office/officeart/2005/8/layout/cycle6"/>
    <dgm:cxn modelId="{AAA0D47B-91FB-4D40-82E9-061D120B7859}" srcId="{15594656-02A9-47E0-8E00-4C61262A32A1}" destId="{8CA51B46-27B0-4BDB-B37D-64AA55A3822E}" srcOrd="0" destOrd="0" parTransId="{14E449D7-37DE-4AE1-89B7-63AC34F781C1}" sibTransId="{ABB1E41B-6085-47DF-BB2A-50C8B4FAA08B}"/>
    <dgm:cxn modelId="{383E6195-7994-479C-8AEA-96E233718155}" type="presOf" srcId="{15594656-02A9-47E0-8E00-4C61262A32A1}" destId="{90C69BF2-8F0A-4342-9A48-34EB6C5855BC}" srcOrd="0" destOrd="0" presId="urn:microsoft.com/office/officeart/2005/8/layout/cycle6"/>
    <dgm:cxn modelId="{DA196496-C93A-4AB9-8C0D-207853973497}" type="presOf" srcId="{553044D8-309A-4656-A4D9-4B19A29E7D07}" destId="{82716179-E2A2-45B3-9C7A-405E08CE449F}" srcOrd="0" destOrd="0" presId="urn:microsoft.com/office/officeart/2005/8/layout/cycle6"/>
    <dgm:cxn modelId="{A37217BD-7158-4381-A0D4-37BA5AB0E555}" srcId="{15594656-02A9-47E0-8E00-4C61262A32A1}" destId="{FAA83651-ED73-4C94-B544-B7A46D5B1F39}" srcOrd="2" destOrd="0" parTransId="{65748D76-771D-44E8-A01D-E0BE2EABD030}" sibTransId="{3BC651CD-9955-4647-AC8D-11DADEA1898D}"/>
    <dgm:cxn modelId="{2AB6BCBE-7725-4897-BC6B-E0C667725918}" srcId="{15594656-02A9-47E0-8E00-4C61262A32A1}" destId="{138E7CB8-C3B7-4B09-84DD-E51CD88124FB}" srcOrd="1" destOrd="0" parTransId="{E5B093B8-40C9-4E12-8047-66C214C23291}" sibTransId="{16CBEDAB-5DE1-4E96-AA9B-375200D4D07E}"/>
    <dgm:cxn modelId="{9C1876D9-366B-4F04-9FD4-23E6E6D11FC2}" type="presOf" srcId="{3BC651CD-9955-4647-AC8D-11DADEA1898D}" destId="{C87CFFE4-B7A6-4BDA-9551-8A793418F64B}" srcOrd="0" destOrd="0" presId="urn:microsoft.com/office/officeart/2005/8/layout/cycle6"/>
    <dgm:cxn modelId="{1A3CD1F7-A9F8-4C21-A53F-5398B220F1A3}" srcId="{15594656-02A9-47E0-8E00-4C61262A32A1}" destId="{A290239C-9FE4-4B8D-B19C-535C8AE93DD6}" srcOrd="3" destOrd="0" parTransId="{0171F962-0377-479A-879C-47C6B204E141}" sibTransId="{553044D8-309A-4656-A4D9-4B19A29E7D07}"/>
    <dgm:cxn modelId="{345E2CFE-1546-4FE9-9A58-60EBE3C94FF5}" type="presOf" srcId="{8CA51B46-27B0-4BDB-B37D-64AA55A3822E}" destId="{C9CA5BBF-D911-4415-A065-C26500B91A6D}" srcOrd="0" destOrd="0" presId="urn:microsoft.com/office/officeart/2005/8/layout/cycle6"/>
    <dgm:cxn modelId="{5134F9EC-F86C-478F-8EBD-221AD6127785}" type="presParOf" srcId="{90C69BF2-8F0A-4342-9A48-34EB6C5855BC}" destId="{C9CA5BBF-D911-4415-A065-C26500B91A6D}" srcOrd="0" destOrd="0" presId="urn:microsoft.com/office/officeart/2005/8/layout/cycle6"/>
    <dgm:cxn modelId="{0C59A11E-DE78-4C25-8E95-44BA9E71A3E6}" type="presParOf" srcId="{90C69BF2-8F0A-4342-9A48-34EB6C5855BC}" destId="{56BD9E60-676D-49A7-BBB9-A2AC14D84DE3}" srcOrd="1" destOrd="0" presId="urn:microsoft.com/office/officeart/2005/8/layout/cycle6"/>
    <dgm:cxn modelId="{B56B7FB8-E2BF-4734-A037-9F8C2610260B}" type="presParOf" srcId="{90C69BF2-8F0A-4342-9A48-34EB6C5855BC}" destId="{E87DBE88-4A65-4159-9F4C-B0BDC2571096}" srcOrd="2" destOrd="0" presId="urn:microsoft.com/office/officeart/2005/8/layout/cycle6"/>
    <dgm:cxn modelId="{7201F9E0-3BF7-4159-B2D9-D8568B108551}" type="presParOf" srcId="{90C69BF2-8F0A-4342-9A48-34EB6C5855BC}" destId="{4065B212-D8AD-4889-810D-6F772E31D1CD}" srcOrd="3" destOrd="0" presId="urn:microsoft.com/office/officeart/2005/8/layout/cycle6"/>
    <dgm:cxn modelId="{BE5BCD71-7F75-4BB2-A3E9-34E80D23CD59}" type="presParOf" srcId="{90C69BF2-8F0A-4342-9A48-34EB6C5855BC}" destId="{9F7DDBF4-B084-4D3D-AA7A-7DE9D708C35B}" srcOrd="4" destOrd="0" presId="urn:microsoft.com/office/officeart/2005/8/layout/cycle6"/>
    <dgm:cxn modelId="{8D099872-EE6E-4115-B11A-DD350DBD896D}" type="presParOf" srcId="{90C69BF2-8F0A-4342-9A48-34EB6C5855BC}" destId="{01EA05ED-630E-432D-8F5C-EDA4BE8038B4}" srcOrd="5" destOrd="0" presId="urn:microsoft.com/office/officeart/2005/8/layout/cycle6"/>
    <dgm:cxn modelId="{1A53F538-DC79-4761-9859-E9A010217AB1}" type="presParOf" srcId="{90C69BF2-8F0A-4342-9A48-34EB6C5855BC}" destId="{40844A8C-5C8A-4967-B870-E09B2BFBFE48}" srcOrd="6" destOrd="0" presId="urn:microsoft.com/office/officeart/2005/8/layout/cycle6"/>
    <dgm:cxn modelId="{26A08317-27FB-40CC-A7B3-F8CCE0990166}" type="presParOf" srcId="{90C69BF2-8F0A-4342-9A48-34EB6C5855BC}" destId="{1D0BF4E3-A87D-4ADC-8867-C03AF233B642}" srcOrd="7" destOrd="0" presId="urn:microsoft.com/office/officeart/2005/8/layout/cycle6"/>
    <dgm:cxn modelId="{02F931E6-0D75-4966-8831-642DB929B450}" type="presParOf" srcId="{90C69BF2-8F0A-4342-9A48-34EB6C5855BC}" destId="{C87CFFE4-B7A6-4BDA-9551-8A793418F64B}" srcOrd="8" destOrd="0" presId="urn:microsoft.com/office/officeart/2005/8/layout/cycle6"/>
    <dgm:cxn modelId="{ABDE3E95-B1CA-4E42-9773-350D6E0CAC1F}" type="presParOf" srcId="{90C69BF2-8F0A-4342-9A48-34EB6C5855BC}" destId="{58AF693E-5136-494B-8197-16DD0F6E47B7}" srcOrd="9" destOrd="0" presId="urn:microsoft.com/office/officeart/2005/8/layout/cycle6"/>
    <dgm:cxn modelId="{837C405D-1A6E-4704-B9F0-7F21C3AB468D}" type="presParOf" srcId="{90C69BF2-8F0A-4342-9A48-34EB6C5855BC}" destId="{E996909E-05CC-4EF2-BE35-D9082FD5C0EA}" srcOrd="10" destOrd="0" presId="urn:microsoft.com/office/officeart/2005/8/layout/cycle6"/>
    <dgm:cxn modelId="{E23C3049-2F70-495A-95E1-93F542846B40}" type="presParOf" srcId="{90C69BF2-8F0A-4342-9A48-34EB6C5855BC}" destId="{82716179-E2A2-45B3-9C7A-405E08CE449F}" srcOrd="11" destOrd="0" presId="urn:microsoft.com/office/officeart/2005/8/layout/cycle6"/>
    <dgm:cxn modelId="{B8FDFC7F-D598-43E8-8402-8E7607A84597}" type="presParOf" srcId="{90C69BF2-8F0A-4342-9A48-34EB6C5855BC}" destId="{159C630F-41B3-4092-A1BC-E4021F51408D}" srcOrd="12" destOrd="0" presId="urn:microsoft.com/office/officeart/2005/8/layout/cycle6"/>
    <dgm:cxn modelId="{D76E762A-A3C8-462E-8C1E-BD9BFAF1A159}" type="presParOf" srcId="{90C69BF2-8F0A-4342-9A48-34EB6C5855BC}" destId="{4C78FB7A-11B3-49EA-B59D-FD340B22A1ED}" srcOrd="13" destOrd="0" presId="urn:microsoft.com/office/officeart/2005/8/layout/cycle6"/>
    <dgm:cxn modelId="{F5AE9C03-7DD9-44EC-9EDE-9D5E8C9321F7}" type="presParOf" srcId="{90C69BF2-8F0A-4342-9A48-34EB6C5855BC}" destId="{BCBA1C5B-CE23-4C48-992F-589CCA7F5299}"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594656-02A9-47E0-8E00-4C61262A32A1}"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n-IE"/>
        </a:p>
      </dgm:t>
    </dgm:pt>
    <dgm:pt modelId="{8CA51B46-27B0-4BDB-B37D-64AA55A3822E}">
      <dgm:prSet phldrT="[Text]" custT="1"/>
      <dgm:spPr/>
      <dgm:t>
        <a:bodyPr/>
        <a:lstStyle/>
        <a:p>
          <a:pPr marL="0" lvl="0" indent="0" algn="ctr" defTabSz="622300">
            <a:lnSpc>
              <a:spcPct val="90000"/>
            </a:lnSpc>
            <a:spcBef>
              <a:spcPct val="0"/>
            </a:spcBef>
            <a:spcAft>
              <a:spcPct val="35000"/>
            </a:spcAft>
            <a:buNone/>
          </a:pPr>
          <a:r>
            <a:rPr lang="en-IE" sz="1800" b="1" kern="1200" dirty="0">
              <a:latin typeface="Century Gothic" panose="020B0502020202020204"/>
              <a:ea typeface="+mn-ea"/>
              <a:cs typeface="+mn-cs"/>
            </a:rPr>
            <a:t>Restricted Unrestricted Fundraising</a:t>
          </a:r>
        </a:p>
      </dgm:t>
    </dgm:pt>
    <dgm:pt modelId="{14E449D7-37DE-4AE1-89B7-63AC34F781C1}" type="parTrans" cxnId="{AAA0D47B-91FB-4D40-82E9-061D120B7859}">
      <dgm:prSet/>
      <dgm:spPr/>
      <dgm:t>
        <a:bodyPr/>
        <a:lstStyle/>
        <a:p>
          <a:endParaRPr lang="en-IE" sz="1800"/>
        </a:p>
      </dgm:t>
    </dgm:pt>
    <dgm:pt modelId="{ABB1E41B-6085-47DF-BB2A-50C8B4FAA08B}" type="sibTrans" cxnId="{AAA0D47B-91FB-4D40-82E9-061D120B7859}">
      <dgm:prSet/>
      <dgm:spPr/>
      <dgm:t>
        <a:bodyPr/>
        <a:lstStyle/>
        <a:p>
          <a:endParaRPr lang="en-IE" sz="1800"/>
        </a:p>
      </dgm:t>
    </dgm:pt>
    <dgm:pt modelId="{138E7CB8-C3B7-4B09-84DD-E51CD88124FB}">
      <dgm:prSet phldrT="[Text]" custT="1"/>
      <dgm:spPr/>
      <dgm:t>
        <a:bodyPr/>
        <a:lstStyle/>
        <a:p>
          <a:pPr marL="0" lvl="0" indent="0" algn="ctr" defTabSz="622300">
            <a:lnSpc>
              <a:spcPct val="90000"/>
            </a:lnSpc>
            <a:spcBef>
              <a:spcPct val="0"/>
            </a:spcBef>
            <a:spcAft>
              <a:spcPct val="35000"/>
            </a:spcAft>
            <a:buNone/>
          </a:pPr>
          <a:r>
            <a:rPr lang="en-IE" sz="1800" b="1" kern="1200">
              <a:latin typeface="Century Gothic" panose="020B0502020202020204"/>
              <a:ea typeface="+mn-ea"/>
              <a:cs typeface="+mn-cs"/>
            </a:rPr>
            <a:t>Donations</a:t>
          </a:r>
          <a:endParaRPr lang="en-IE" sz="1800" b="1" kern="1200" dirty="0">
            <a:latin typeface="Century Gothic" panose="020B0502020202020204"/>
            <a:ea typeface="+mn-ea"/>
            <a:cs typeface="+mn-cs"/>
          </a:endParaRPr>
        </a:p>
      </dgm:t>
    </dgm:pt>
    <dgm:pt modelId="{E5B093B8-40C9-4E12-8047-66C214C23291}" type="parTrans" cxnId="{2AB6BCBE-7725-4897-BC6B-E0C667725918}">
      <dgm:prSet/>
      <dgm:spPr/>
      <dgm:t>
        <a:bodyPr/>
        <a:lstStyle/>
        <a:p>
          <a:endParaRPr lang="en-IE" sz="1800"/>
        </a:p>
      </dgm:t>
    </dgm:pt>
    <dgm:pt modelId="{16CBEDAB-5DE1-4E96-AA9B-375200D4D07E}" type="sibTrans" cxnId="{2AB6BCBE-7725-4897-BC6B-E0C667725918}">
      <dgm:prSet/>
      <dgm:spPr/>
      <dgm:t>
        <a:bodyPr/>
        <a:lstStyle/>
        <a:p>
          <a:endParaRPr lang="en-IE" sz="1800"/>
        </a:p>
      </dgm:t>
    </dgm:pt>
    <dgm:pt modelId="{FAA83651-ED73-4C94-B544-B7A46D5B1F39}">
      <dgm:prSet phldrT="[Text]" custT="1"/>
      <dgm:spPr/>
      <dgm:t>
        <a:bodyPr/>
        <a:lstStyle/>
        <a:p>
          <a:pPr marL="0" lvl="0" indent="0" algn="ctr" defTabSz="622300">
            <a:lnSpc>
              <a:spcPct val="90000"/>
            </a:lnSpc>
            <a:spcBef>
              <a:spcPct val="0"/>
            </a:spcBef>
            <a:spcAft>
              <a:spcPct val="35000"/>
            </a:spcAft>
            <a:buNone/>
          </a:pPr>
          <a:r>
            <a:rPr lang="en-IE" sz="1800" b="1" kern="1200">
              <a:latin typeface="Century Gothic" panose="020B0502020202020204"/>
              <a:ea typeface="+mn-ea"/>
              <a:cs typeface="+mn-cs"/>
            </a:rPr>
            <a:t>Parents Association</a:t>
          </a:r>
          <a:endParaRPr lang="en-IE" sz="1800" b="1" kern="1200" dirty="0">
            <a:latin typeface="Century Gothic" panose="020B0502020202020204"/>
            <a:ea typeface="+mn-ea"/>
            <a:cs typeface="+mn-cs"/>
          </a:endParaRPr>
        </a:p>
      </dgm:t>
    </dgm:pt>
    <dgm:pt modelId="{65748D76-771D-44E8-A01D-E0BE2EABD030}" type="parTrans" cxnId="{A37217BD-7158-4381-A0D4-37BA5AB0E555}">
      <dgm:prSet/>
      <dgm:spPr/>
      <dgm:t>
        <a:bodyPr/>
        <a:lstStyle/>
        <a:p>
          <a:endParaRPr lang="en-IE" sz="1800"/>
        </a:p>
      </dgm:t>
    </dgm:pt>
    <dgm:pt modelId="{3BC651CD-9955-4647-AC8D-11DADEA1898D}" type="sibTrans" cxnId="{A37217BD-7158-4381-A0D4-37BA5AB0E555}">
      <dgm:prSet/>
      <dgm:spPr/>
      <dgm:t>
        <a:bodyPr/>
        <a:lstStyle/>
        <a:p>
          <a:endParaRPr lang="en-IE" sz="1800"/>
        </a:p>
      </dgm:t>
    </dgm:pt>
    <dgm:pt modelId="{E97D9161-06DB-4FE1-B557-B0A0F59AA727}">
      <dgm:prSet phldrT="[Text]" custT="1"/>
      <dgm:spPr/>
      <dgm:t>
        <a:bodyPr/>
        <a:lstStyle/>
        <a:p>
          <a:pPr marL="0" lvl="0" indent="0" algn="ctr" defTabSz="622300">
            <a:lnSpc>
              <a:spcPct val="90000"/>
            </a:lnSpc>
            <a:spcBef>
              <a:spcPct val="0"/>
            </a:spcBef>
            <a:spcAft>
              <a:spcPct val="35000"/>
            </a:spcAft>
            <a:buNone/>
          </a:pPr>
          <a:r>
            <a:rPr lang="en-IE" sz="1800" b="1" kern="1200" dirty="0">
              <a:latin typeface="Century Gothic" panose="020B0502020202020204"/>
              <a:ea typeface="+mn-ea"/>
              <a:cs typeface="+mn-cs"/>
            </a:rPr>
            <a:t>Voluntary Contributions</a:t>
          </a:r>
        </a:p>
      </dgm:t>
    </dgm:pt>
    <dgm:pt modelId="{1F05F118-0F2D-4755-B653-D03670FD24B3}" type="parTrans" cxnId="{015E1510-C8CB-47D6-AD14-4F733E54577B}">
      <dgm:prSet/>
      <dgm:spPr/>
      <dgm:t>
        <a:bodyPr/>
        <a:lstStyle/>
        <a:p>
          <a:endParaRPr lang="en-IE" sz="1800"/>
        </a:p>
      </dgm:t>
    </dgm:pt>
    <dgm:pt modelId="{F26D760E-017E-418A-8CBA-C1D3E2D40510}" type="sibTrans" cxnId="{015E1510-C8CB-47D6-AD14-4F733E54577B}">
      <dgm:prSet/>
      <dgm:spPr/>
      <dgm:t>
        <a:bodyPr/>
        <a:lstStyle/>
        <a:p>
          <a:endParaRPr lang="en-IE" sz="1800"/>
        </a:p>
      </dgm:t>
    </dgm:pt>
    <dgm:pt modelId="{90C69BF2-8F0A-4342-9A48-34EB6C5855BC}" type="pres">
      <dgm:prSet presAssocID="{15594656-02A9-47E0-8E00-4C61262A32A1}" presName="cycle" presStyleCnt="0">
        <dgm:presLayoutVars>
          <dgm:dir/>
          <dgm:resizeHandles val="exact"/>
        </dgm:presLayoutVars>
      </dgm:prSet>
      <dgm:spPr/>
    </dgm:pt>
    <dgm:pt modelId="{C9CA5BBF-D911-4415-A065-C26500B91A6D}" type="pres">
      <dgm:prSet presAssocID="{8CA51B46-27B0-4BDB-B37D-64AA55A3822E}" presName="node" presStyleLbl="node1" presStyleIdx="0" presStyleCnt="4" custScaleX="112523">
        <dgm:presLayoutVars>
          <dgm:bulletEnabled val="1"/>
        </dgm:presLayoutVars>
      </dgm:prSet>
      <dgm:spPr/>
    </dgm:pt>
    <dgm:pt modelId="{56BD9E60-676D-49A7-BBB9-A2AC14D84DE3}" type="pres">
      <dgm:prSet presAssocID="{8CA51B46-27B0-4BDB-B37D-64AA55A3822E}" presName="spNode" presStyleCnt="0"/>
      <dgm:spPr/>
    </dgm:pt>
    <dgm:pt modelId="{E87DBE88-4A65-4159-9F4C-B0BDC2571096}" type="pres">
      <dgm:prSet presAssocID="{ABB1E41B-6085-47DF-BB2A-50C8B4FAA08B}" presName="sibTrans" presStyleLbl="sibTrans1D1" presStyleIdx="0" presStyleCnt="4"/>
      <dgm:spPr/>
    </dgm:pt>
    <dgm:pt modelId="{4065B212-D8AD-4889-810D-6F772E31D1CD}" type="pres">
      <dgm:prSet presAssocID="{138E7CB8-C3B7-4B09-84DD-E51CD88124FB}" presName="node" presStyleLbl="node1" presStyleIdx="1" presStyleCnt="4" custScaleX="112523">
        <dgm:presLayoutVars>
          <dgm:bulletEnabled val="1"/>
        </dgm:presLayoutVars>
      </dgm:prSet>
      <dgm:spPr/>
    </dgm:pt>
    <dgm:pt modelId="{9F7DDBF4-B084-4D3D-AA7A-7DE9D708C35B}" type="pres">
      <dgm:prSet presAssocID="{138E7CB8-C3B7-4B09-84DD-E51CD88124FB}" presName="spNode" presStyleCnt="0"/>
      <dgm:spPr/>
    </dgm:pt>
    <dgm:pt modelId="{01EA05ED-630E-432D-8F5C-EDA4BE8038B4}" type="pres">
      <dgm:prSet presAssocID="{16CBEDAB-5DE1-4E96-AA9B-375200D4D07E}" presName="sibTrans" presStyleLbl="sibTrans1D1" presStyleIdx="1" presStyleCnt="4"/>
      <dgm:spPr/>
    </dgm:pt>
    <dgm:pt modelId="{40844A8C-5C8A-4967-B870-E09B2BFBFE48}" type="pres">
      <dgm:prSet presAssocID="{FAA83651-ED73-4C94-B544-B7A46D5B1F39}" presName="node" presStyleLbl="node1" presStyleIdx="2" presStyleCnt="4" custScaleX="112523">
        <dgm:presLayoutVars>
          <dgm:bulletEnabled val="1"/>
        </dgm:presLayoutVars>
      </dgm:prSet>
      <dgm:spPr/>
    </dgm:pt>
    <dgm:pt modelId="{1D0BF4E3-A87D-4ADC-8867-C03AF233B642}" type="pres">
      <dgm:prSet presAssocID="{FAA83651-ED73-4C94-B544-B7A46D5B1F39}" presName="spNode" presStyleCnt="0"/>
      <dgm:spPr/>
    </dgm:pt>
    <dgm:pt modelId="{C87CFFE4-B7A6-4BDA-9551-8A793418F64B}" type="pres">
      <dgm:prSet presAssocID="{3BC651CD-9955-4647-AC8D-11DADEA1898D}" presName="sibTrans" presStyleLbl="sibTrans1D1" presStyleIdx="2" presStyleCnt="4"/>
      <dgm:spPr/>
    </dgm:pt>
    <dgm:pt modelId="{159C630F-41B3-4092-A1BC-E4021F51408D}" type="pres">
      <dgm:prSet presAssocID="{E97D9161-06DB-4FE1-B557-B0A0F59AA727}" presName="node" presStyleLbl="node1" presStyleIdx="3" presStyleCnt="4" custScaleX="112523">
        <dgm:presLayoutVars>
          <dgm:bulletEnabled val="1"/>
        </dgm:presLayoutVars>
      </dgm:prSet>
      <dgm:spPr/>
    </dgm:pt>
    <dgm:pt modelId="{4C78FB7A-11B3-49EA-B59D-FD340B22A1ED}" type="pres">
      <dgm:prSet presAssocID="{E97D9161-06DB-4FE1-B557-B0A0F59AA727}" presName="spNode" presStyleCnt="0"/>
      <dgm:spPr/>
    </dgm:pt>
    <dgm:pt modelId="{BCBA1C5B-CE23-4C48-992F-589CCA7F5299}" type="pres">
      <dgm:prSet presAssocID="{F26D760E-017E-418A-8CBA-C1D3E2D40510}" presName="sibTrans" presStyleLbl="sibTrans1D1" presStyleIdx="3" presStyleCnt="4"/>
      <dgm:spPr/>
    </dgm:pt>
  </dgm:ptLst>
  <dgm:cxnLst>
    <dgm:cxn modelId="{015E1510-C8CB-47D6-AD14-4F733E54577B}" srcId="{15594656-02A9-47E0-8E00-4C61262A32A1}" destId="{E97D9161-06DB-4FE1-B557-B0A0F59AA727}" srcOrd="3" destOrd="0" parTransId="{1F05F118-0F2D-4755-B653-D03670FD24B3}" sibTransId="{F26D760E-017E-418A-8CBA-C1D3E2D40510}"/>
    <dgm:cxn modelId="{6F3E0911-8D1C-4094-AD2F-1A86032D9E55}" type="presOf" srcId="{E97D9161-06DB-4FE1-B557-B0A0F59AA727}" destId="{159C630F-41B3-4092-A1BC-E4021F51408D}" srcOrd="0" destOrd="0" presId="urn:microsoft.com/office/officeart/2005/8/layout/cycle6"/>
    <dgm:cxn modelId="{8E17A719-07AC-4519-B6FB-4ED151844C28}" type="presOf" srcId="{16CBEDAB-5DE1-4E96-AA9B-375200D4D07E}" destId="{01EA05ED-630E-432D-8F5C-EDA4BE8038B4}" srcOrd="0" destOrd="0" presId="urn:microsoft.com/office/officeart/2005/8/layout/cycle6"/>
    <dgm:cxn modelId="{EBD59D3D-D0E2-4C47-BF6A-5E3EFABD0703}" type="presOf" srcId="{138E7CB8-C3B7-4B09-84DD-E51CD88124FB}" destId="{4065B212-D8AD-4889-810D-6F772E31D1CD}" srcOrd="0" destOrd="0" presId="urn:microsoft.com/office/officeart/2005/8/layout/cycle6"/>
    <dgm:cxn modelId="{C837EA68-8E9F-4054-9D79-40672ACBA5BA}" type="presOf" srcId="{FAA83651-ED73-4C94-B544-B7A46D5B1F39}" destId="{40844A8C-5C8A-4967-B870-E09B2BFBFE48}" srcOrd="0" destOrd="0" presId="urn:microsoft.com/office/officeart/2005/8/layout/cycle6"/>
    <dgm:cxn modelId="{8C81776B-1628-4478-9317-28070FA45250}" type="presOf" srcId="{F26D760E-017E-418A-8CBA-C1D3E2D40510}" destId="{BCBA1C5B-CE23-4C48-992F-589CCA7F5299}" srcOrd="0" destOrd="0" presId="urn:microsoft.com/office/officeart/2005/8/layout/cycle6"/>
    <dgm:cxn modelId="{46C6EF71-0230-4306-BD59-29755BE3B09A}" type="presOf" srcId="{ABB1E41B-6085-47DF-BB2A-50C8B4FAA08B}" destId="{E87DBE88-4A65-4159-9F4C-B0BDC2571096}" srcOrd="0" destOrd="0" presId="urn:microsoft.com/office/officeart/2005/8/layout/cycle6"/>
    <dgm:cxn modelId="{AAA0D47B-91FB-4D40-82E9-061D120B7859}" srcId="{15594656-02A9-47E0-8E00-4C61262A32A1}" destId="{8CA51B46-27B0-4BDB-B37D-64AA55A3822E}" srcOrd="0" destOrd="0" parTransId="{14E449D7-37DE-4AE1-89B7-63AC34F781C1}" sibTransId="{ABB1E41B-6085-47DF-BB2A-50C8B4FAA08B}"/>
    <dgm:cxn modelId="{383E6195-7994-479C-8AEA-96E233718155}" type="presOf" srcId="{15594656-02A9-47E0-8E00-4C61262A32A1}" destId="{90C69BF2-8F0A-4342-9A48-34EB6C5855BC}" srcOrd="0" destOrd="0" presId="urn:microsoft.com/office/officeart/2005/8/layout/cycle6"/>
    <dgm:cxn modelId="{A37217BD-7158-4381-A0D4-37BA5AB0E555}" srcId="{15594656-02A9-47E0-8E00-4C61262A32A1}" destId="{FAA83651-ED73-4C94-B544-B7A46D5B1F39}" srcOrd="2" destOrd="0" parTransId="{65748D76-771D-44E8-A01D-E0BE2EABD030}" sibTransId="{3BC651CD-9955-4647-AC8D-11DADEA1898D}"/>
    <dgm:cxn modelId="{2AB6BCBE-7725-4897-BC6B-E0C667725918}" srcId="{15594656-02A9-47E0-8E00-4C61262A32A1}" destId="{138E7CB8-C3B7-4B09-84DD-E51CD88124FB}" srcOrd="1" destOrd="0" parTransId="{E5B093B8-40C9-4E12-8047-66C214C23291}" sibTransId="{16CBEDAB-5DE1-4E96-AA9B-375200D4D07E}"/>
    <dgm:cxn modelId="{9C1876D9-366B-4F04-9FD4-23E6E6D11FC2}" type="presOf" srcId="{3BC651CD-9955-4647-AC8D-11DADEA1898D}" destId="{C87CFFE4-B7A6-4BDA-9551-8A793418F64B}" srcOrd="0" destOrd="0" presId="urn:microsoft.com/office/officeart/2005/8/layout/cycle6"/>
    <dgm:cxn modelId="{345E2CFE-1546-4FE9-9A58-60EBE3C94FF5}" type="presOf" srcId="{8CA51B46-27B0-4BDB-B37D-64AA55A3822E}" destId="{C9CA5BBF-D911-4415-A065-C26500B91A6D}" srcOrd="0" destOrd="0" presId="urn:microsoft.com/office/officeart/2005/8/layout/cycle6"/>
    <dgm:cxn modelId="{5134F9EC-F86C-478F-8EBD-221AD6127785}" type="presParOf" srcId="{90C69BF2-8F0A-4342-9A48-34EB6C5855BC}" destId="{C9CA5BBF-D911-4415-A065-C26500B91A6D}" srcOrd="0" destOrd="0" presId="urn:microsoft.com/office/officeart/2005/8/layout/cycle6"/>
    <dgm:cxn modelId="{0C59A11E-DE78-4C25-8E95-44BA9E71A3E6}" type="presParOf" srcId="{90C69BF2-8F0A-4342-9A48-34EB6C5855BC}" destId="{56BD9E60-676D-49A7-BBB9-A2AC14D84DE3}" srcOrd="1" destOrd="0" presId="urn:microsoft.com/office/officeart/2005/8/layout/cycle6"/>
    <dgm:cxn modelId="{B56B7FB8-E2BF-4734-A037-9F8C2610260B}" type="presParOf" srcId="{90C69BF2-8F0A-4342-9A48-34EB6C5855BC}" destId="{E87DBE88-4A65-4159-9F4C-B0BDC2571096}" srcOrd="2" destOrd="0" presId="urn:microsoft.com/office/officeart/2005/8/layout/cycle6"/>
    <dgm:cxn modelId="{7201F9E0-3BF7-4159-B2D9-D8568B108551}" type="presParOf" srcId="{90C69BF2-8F0A-4342-9A48-34EB6C5855BC}" destId="{4065B212-D8AD-4889-810D-6F772E31D1CD}" srcOrd="3" destOrd="0" presId="urn:microsoft.com/office/officeart/2005/8/layout/cycle6"/>
    <dgm:cxn modelId="{BE5BCD71-7F75-4BB2-A3E9-34E80D23CD59}" type="presParOf" srcId="{90C69BF2-8F0A-4342-9A48-34EB6C5855BC}" destId="{9F7DDBF4-B084-4D3D-AA7A-7DE9D708C35B}" srcOrd="4" destOrd="0" presId="urn:microsoft.com/office/officeart/2005/8/layout/cycle6"/>
    <dgm:cxn modelId="{8D099872-EE6E-4115-B11A-DD350DBD896D}" type="presParOf" srcId="{90C69BF2-8F0A-4342-9A48-34EB6C5855BC}" destId="{01EA05ED-630E-432D-8F5C-EDA4BE8038B4}" srcOrd="5" destOrd="0" presId="urn:microsoft.com/office/officeart/2005/8/layout/cycle6"/>
    <dgm:cxn modelId="{1A53F538-DC79-4761-9859-E9A010217AB1}" type="presParOf" srcId="{90C69BF2-8F0A-4342-9A48-34EB6C5855BC}" destId="{40844A8C-5C8A-4967-B870-E09B2BFBFE48}" srcOrd="6" destOrd="0" presId="urn:microsoft.com/office/officeart/2005/8/layout/cycle6"/>
    <dgm:cxn modelId="{26A08317-27FB-40CC-A7B3-F8CCE0990166}" type="presParOf" srcId="{90C69BF2-8F0A-4342-9A48-34EB6C5855BC}" destId="{1D0BF4E3-A87D-4ADC-8867-C03AF233B642}" srcOrd="7" destOrd="0" presId="urn:microsoft.com/office/officeart/2005/8/layout/cycle6"/>
    <dgm:cxn modelId="{02F931E6-0D75-4966-8831-642DB929B450}" type="presParOf" srcId="{90C69BF2-8F0A-4342-9A48-34EB6C5855BC}" destId="{C87CFFE4-B7A6-4BDA-9551-8A793418F64B}" srcOrd="8" destOrd="0" presId="urn:microsoft.com/office/officeart/2005/8/layout/cycle6"/>
    <dgm:cxn modelId="{B8FDFC7F-D598-43E8-8402-8E7607A84597}" type="presParOf" srcId="{90C69BF2-8F0A-4342-9A48-34EB6C5855BC}" destId="{159C630F-41B3-4092-A1BC-E4021F51408D}" srcOrd="9" destOrd="0" presId="urn:microsoft.com/office/officeart/2005/8/layout/cycle6"/>
    <dgm:cxn modelId="{D76E762A-A3C8-462E-8C1E-BD9BFAF1A159}" type="presParOf" srcId="{90C69BF2-8F0A-4342-9A48-34EB6C5855BC}" destId="{4C78FB7A-11B3-49EA-B59D-FD340B22A1ED}" srcOrd="10" destOrd="0" presId="urn:microsoft.com/office/officeart/2005/8/layout/cycle6"/>
    <dgm:cxn modelId="{F5AE9C03-7DD9-44EC-9EDE-9D5E8C9321F7}" type="presParOf" srcId="{90C69BF2-8F0A-4342-9A48-34EB6C5855BC}" destId="{BCBA1C5B-CE23-4C48-992F-589CCA7F5299}"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A1AC8A-5B68-4C53-A134-E8A42075F00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E"/>
        </a:p>
      </dgm:t>
    </dgm:pt>
    <dgm:pt modelId="{69F573C4-93C6-498C-AFEC-D3E471253AA9}">
      <dgm:prSet phldrT="[Text]"/>
      <dgm:spPr/>
      <dgm:t>
        <a:bodyPr/>
        <a:lstStyle/>
        <a:p>
          <a:r>
            <a:rPr lang="en-IE" dirty="0">
              <a:solidFill>
                <a:schemeClr val="tx1"/>
              </a:solidFill>
            </a:rPr>
            <a:t>Budget</a:t>
          </a:r>
        </a:p>
      </dgm:t>
    </dgm:pt>
    <dgm:pt modelId="{76AC6A13-9C16-4323-B46F-F0559B05E2C8}" type="parTrans" cxnId="{3775CF32-4CEF-4FE0-9C5E-687617547455}">
      <dgm:prSet/>
      <dgm:spPr/>
      <dgm:t>
        <a:bodyPr/>
        <a:lstStyle/>
        <a:p>
          <a:endParaRPr lang="en-IE">
            <a:solidFill>
              <a:schemeClr val="tx1"/>
            </a:solidFill>
          </a:endParaRPr>
        </a:p>
      </dgm:t>
    </dgm:pt>
    <dgm:pt modelId="{6435C755-4B4B-4707-97FC-B9E2C5F45D77}" type="sibTrans" cxnId="{3775CF32-4CEF-4FE0-9C5E-687617547455}">
      <dgm:prSet/>
      <dgm:spPr/>
      <dgm:t>
        <a:bodyPr/>
        <a:lstStyle/>
        <a:p>
          <a:endParaRPr lang="en-IE">
            <a:solidFill>
              <a:schemeClr val="tx1"/>
            </a:solidFill>
          </a:endParaRPr>
        </a:p>
      </dgm:t>
    </dgm:pt>
    <dgm:pt modelId="{704BDE7A-0395-4509-8FE9-47D8207F994B}">
      <dgm:prSet phldrT="[Text]"/>
      <dgm:spPr/>
      <dgm:t>
        <a:bodyPr/>
        <a:lstStyle/>
        <a:p>
          <a:r>
            <a:rPr lang="en-IE" dirty="0">
              <a:solidFill>
                <a:schemeClr val="tx1"/>
              </a:solidFill>
            </a:rPr>
            <a:t>1. Budget Template</a:t>
          </a:r>
        </a:p>
      </dgm:t>
    </dgm:pt>
    <dgm:pt modelId="{C1343F8E-B654-4295-A3A6-610341818C01}" type="parTrans" cxnId="{3544457A-E142-4EAA-A9F4-CCFC5BD4B423}">
      <dgm:prSet/>
      <dgm:spPr/>
      <dgm:t>
        <a:bodyPr/>
        <a:lstStyle/>
        <a:p>
          <a:endParaRPr lang="en-IE">
            <a:solidFill>
              <a:schemeClr val="tx1"/>
            </a:solidFill>
          </a:endParaRPr>
        </a:p>
      </dgm:t>
    </dgm:pt>
    <dgm:pt modelId="{018CA9FD-34AF-42C8-843C-BB8345250F0F}" type="sibTrans" cxnId="{3544457A-E142-4EAA-A9F4-CCFC5BD4B423}">
      <dgm:prSet/>
      <dgm:spPr/>
      <dgm:t>
        <a:bodyPr/>
        <a:lstStyle/>
        <a:p>
          <a:endParaRPr lang="en-IE">
            <a:solidFill>
              <a:schemeClr val="tx1"/>
            </a:solidFill>
          </a:endParaRPr>
        </a:p>
      </dgm:t>
    </dgm:pt>
    <dgm:pt modelId="{7D23B1F1-D21A-41C2-92E9-30AC01178036}">
      <dgm:prSet phldrT="[Text]"/>
      <dgm:spPr/>
      <dgm:t>
        <a:bodyPr/>
        <a:lstStyle/>
        <a:p>
          <a:r>
            <a:rPr lang="en-IE" dirty="0">
              <a:solidFill>
                <a:schemeClr val="tx1"/>
              </a:solidFill>
            </a:rPr>
            <a:t>2. Import budget template to monthly reporting template</a:t>
          </a:r>
        </a:p>
      </dgm:t>
    </dgm:pt>
    <dgm:pt modelId="{8AAB4E07-D8AA-4A37-B2D2-6DC106516B0A}" type="parTrans" cxnId="{69DE54B7-AEE2-4619-A12C-772A016A5CF2}">
      <dgm:prSet/>
      <dgm:spPr/>
      <dgm:t>
        <a:bodyPr/>
        <a:lstStyle/>
        <a:p>
          <a:endParaRPr lang="en-IE">
            <a:solidFill>
              <a:schemeClr val="tx1"/>
            </a:solidFill>
          </a:endParaRPr>
        </a:p>
      </dgm:t>
    </dgm:pt>
    <dgm:pt modelId="{04100EDF-F1EA-4211-8EF4-7A7DBEE20C41}" type="sibTrans" cxnId="{69DE54B7-AEE2-4619-A12C-772A016A5CF2}">
      <dgm:prSet/>
      <dgm:spPr/>
      <dgm:t>
        <a:bodyPr/>
        <a:lstStyle/>
        <a:p>
          <a:endParaRPr lang="en-IE">
            <a:solidFill>
              <a:schemeClr val="tx1"/>
            </a:solidFill>
          </a:endParaRPr>
        </a:p>
      </dgm:t>
    </dgm:pt>
    <dgm:pt modelId="{C3108E33-7402-424A-935C-78529CF33AFC}" type="pres">
      <dgm:prSet presAssocID="{A8A1AC8A-5B68-4C53-A134-E8A42075F009}" presName="diagram" presStyleCnt="0">
        <dgm:presLayoutVars>
          <dgm:chPref val="1"/>
          <dgm:dir/>
          <dgm:animOne val="branch"/>
          <dgm:animLvl val="lvl"/>
          <dgm:resizeHandles val="exact"/>
        </dgm:presLayoutVars>
      </dgm:prSet>
      <dgm:spPr/>
    </dgm:pt>
    <dgm:pt modelId="{8B3B0A62-1E55-4E0E-B8BB-719816BA94C0}" type="pres">
      <dgm:prSet presAssocID="{69F573C4-93C6-498C-AFEC-D3E471253AA9}" presName="root1" presStyleCnt="0"/>
      <dgm:spPr/>
    </dgm:pt>
    <dgm:pt modelId="{EE4806E1-11F5-4FBA-AE40-C29303E3D778}" type="pres">
      <dgm:prSet presAssocID="{69F573C4-93C6-498C-AFEC-D3E471253AA9}" presName="LevelOneTextNode" presStyleLbl="node0" presStyleIdx="0" presStyleCnt="1">
        <dgm:presLayoutVars>
          <dgm:chPref val="3"/>
        </dgm:presLayoutVars>
      </dgm:prSet>
      <dgm:spPr/>
    </dgm:pt>
    <dgm:pt modelId="{D6FB2A94-7568-48D9-954B-B99BAA65DC34}" type="pres">
      <dgm:prSet presAssocID="{69F573C4-93C6-498C-AFEC-D3E471253AA9}" presName="level2hierChild" presStyleCnt="0"/>
      <dgm:spPr/>
    </dgm:pt>
    <dgm:pt modelId="{2CA0A805-6A8C-4D55-9EE7-DDF586F787EB}" type="pres">
      <dgm:prSet presAssocID="{C1343F8E-B654-4295-A3A6-610341818C01}" presName="conn2-1" presStyleLbl="parChTrans1D2" presStyleIdx="0" presStyleCnt="2"/>
      <dgm:spPr/>
    </dgm:pt>
    <dgm:pt modelId="{9D360898-8B19-45C8-9243-A9F7A90120A4}" type="pres">
      <dgm:prSet presAssocID="{C1343F8E-B654-4295-A3A6-610341818C01}" presName="connTx" presStyleLbl="parChTrans1D2" presStyleIdx="0" presStyleCnt="2"/>
      <dgm:spPr/>
    </dgm:pt>
    <dgm:pt modelId="{B662025E-C44A-4FB5-AC33-44A2893402FD}" type="pres">
      <dgm:prSet presAssocID="{704BDE7A-0395-4509-8FE9-47D8207F994B}" presName="root2" presStyleCnt="0"/>
      <dgm:spPr/>
    </dgm:pt>
    <dgm:pt modelId="{7CE913EE-EE2D-46CC-B722-596472ABE138}" type="pres">
      <dgm:prSet presAssocID="{704BDE7A-0395-4509-8FE9-47D8207F994B}" presName="LevelTwoTextNode" presStyleLbl="node2" presStyleIdx="0" presStyleCnt="2">
        <dgm:presLayoutVars>
          <dgm:chPref val="3"/>
        </dgm:presLayoutVars>
      </dgm:prSet>
      <dgm:spPr/>
    </dgm:pt>
    <dgm:pt modelId="{BF3E1609-8E54-49F0-9B91-0040ECCBE443}" type="pres">
      <dgm:prSet presAssocID="{704BDE7A-0395-4509-8FE9-47D8207F994B}" presName="level3hierChild" presStyleCnt="0"/>
      <dgm:spPr/>
    </dgm:pt>
    <dgm:pt modelId="{69EA9981-EDE6-4BF1-85FA-452A1D5719EA}" type="pres">
      <dgm:prSet presAssocID="{8AAB4E07-D8AA-4A37-B2D2-6DC106516B0A}" presName="conn2-1" presStyleLbl="parChTrans1D2" presStyleIdx="1" presStyleCnt="2"/>
      <dgm:spPr/>
    </dgm:pt>
    <dgm:pt modelId="{962017BC-79D1-4375-828E-B5FE48136E4A}" type="pres">
      <dgm:prSet presAssocID="{8AAB4E07-D8AA-4A37-B2D2-6DC106516B0A}" presName="connTx" presStyleLbl="parChTrans1D2" presStyleIdx="1" presStyleCnt="2"/>
      <dgm:spPr/>
    </dgm:pt>
    <dgm:pt modelId="{E5A02EC3-EEF7-4CA9-88AF-8BB9357F93E6}" type="pres">
      <dgm:prSet presAssocID="{7D23B1F1-D21A-41C2-92E9-30AC01178036}" presName="root2" presStyleCnt="0"/>
      <dgm:spPr/>
    </dgm:pt>
    <dgm:pt modelId="{EC2A6223-F21E-4DA3-B925-7736D089B92B}" type="pres">
      <dgm:prSet presAssocID="{7D23B1F1-D21A-41C2-92E9-30AC01178036}" presName="LevelTwoTextNode" presStyleLbl="node2" presStyleIdx="1" presStyleCnt="2">
        <dgm:presLayoutVars>
          <dgm:chPref val="3"/>
        </dgm:presLayoutVars>
      </dgm:prSet>
      <dgm:spPr/>
    </dgm:pt>
    <dgm:pt modelId="{E08BA695-4ADB-4761-A250-EE5E942777DD}" type="pres">
      <dgm:prSet presAssocID="{7D23B1F1-D21A-41C2-92E9-30AC01178036}" presName="level3hierChild" presStyleCnt="0"/>
      <dgm:spPr/>
    </dgm:pt>
  </dgm:ptLst>
  <dgm:cxnLst>
    <dgm:cxn modelId="{79083C0B-9EB5-4D85-8F1F-2D87B03F6A79}" type="presOf" srcId="{7D23B1F1-D21A-41C2-92E9-30AC01178036}" destId="{EC2A6223-F21E-4DA3-B925-7736D089B92B}" srcOrd="0" destOrd="0" presId="urn:microsoft.com/office/officeart/2005/8/layout/hierarchy2"/>
    <dgm:cxn modelId="{3775CF32-4CEF-4FE0-9C5E-687617547455}" srcId="{A8A1AC8A-5B68-4C53-A134-E8A42075F009}" destId="{69F573C4-93C6-498C-AFEC-D3E471253AA9}" srcOrd="0" destOrd="0" parTransId="{76AC6A13-9C16-4323-B46F-F0559B05E2C8}" sibTransId="{6435C755-4B4B-4707-97FC-B9E2C5F45D77}"/>
    <dgm:cxn modelId="{EF134740-A347-4089-9CEB-932491ED8DE5}" type="presOf" srcId="{8AAB4E07-D8AA-4A37-B2D2-6DC106516B0A}" destId="{962017BC-79D1-4375-828E-B5FE48136E4A}" srcOrd="1" destOrd="0" presId="urn:microsoft.com/office/officeart/2005/8/layout/hierarchy2"/>
    <dgm:cxn modelId="{F149415B-85D6-4039-B1B5-5DC7BBCDBCBF}" type="presOf" srcId="{704BDE7A-0395-4509-8FE9-47D8207F994B}" destId="{7CE913EE-EE2D-46CC-B722-596472ABE138}" srcOrd="0" destOrd="0" presId="urn:microsoft.com/office/officeart/2005/8/layout/hierarchy2"/>
    <dgm:cxn modelId="{23128E6F-727D-4AA2-B207-4ADF1BFB4D06}" type="presOf" srcId="{A8A1AC8A-5B68-4C53-A134-E8A42075F009}" destId="{C3108E33-7402-424A-935C-78529CF33AFC}" srcOrd="0" destOrd="0" presId="urn:microsoft.com/office/officeart/2005/8/layout/hierarchy2"/>
    <dgm:cxn modelId="{3544457A-E142-4EAA-A9F4-CCFC5BD4B423}" srcId="{69F573C4-93C6-498C-AFEC-D3E471253AA9}" destId="{704BDE7A-0395-4509-8FE9-47D8207F994B}" srcOrd="0" destOrd="0" parTransId="{C1343F8E-B654-4295-A3A6-610341818C01}" sibTransId="{018CA9FD-34AF-42C8-843C-BB8345250F0F}"/>
    <dgm:cxn modelId="{7C4AB289-D63F-44AD-AECE-59150B1930A0}" type="presOf" srcId="{C1343F8E-B654-4295-A3A6-610341818C01}" destId="{2CA0A805-6A8C-4D55-9EE7-DDF586F787EB}" srcOrd="0" destOrd="0" presId="urn:microsoft.com/office/officeart/2005/8/layout/hierarchy2"/>
    <dgm:cxn modelId="{69DE54B7-AEE2-4619-A12C-772A016A5CF2}" srcId="{69F573C4-93C6-498C-AFEC-D3E471253AA9}" destId="{7D23B1F1-D21A-41C2-92E9-30AC01178036}" srcOrd="1" destOrd="0" parTransId="{8AAB4E07-D8AA-4A37-B2D2-6DC106516B0A}" sibTransId="{04100EDF-F1EA-4211-8EF4-7A7DBEE20C41}"/>
    <dgm:cxn modelId="{6B87DAC4-A4FA-4DAE-A161-57DD52DB7A17}" type="presOf" srcId="{69F573C4-93C6-498C-AFEC-D3E471253AA9}" destId="{EE4806E1-11F5-4FBA-AE40-C29303E3D778}" srcOrd="0" destOrd="0" presId="urn:microsoft.com/office/officeart/2005/8/layout/hierarchy2"/>
    <dgm:cxn modelId="{30AD2CE9-483C-471D-969C-A04BBAF22C35}" type="presOf" srcId="{C1343F8E-B654-4295-A3A6-610341818C01}" destId="{9D360898-8B19-45C8-9243-A9F7A90120A4}" srcOrd="1" destOrd="0" presId="urn:microsoft.com/office/officeart/2005/8/layout/hierarchy2"/>
    <dgm:cxn modelId="{3E1C01F4-092E-4D55-8291-37D2874294A9}" type="presOf" srcId="{8AAB4E07-D8AA-4A37-B2D2-6DC106516B0A}" destId="{69EA9981-EDE6-4BF1-85FA-452A1D5719EA}" srcOrd="0" destOrd="0" presId="urn:microsoft.com/office/officeart/2005/8/layout/hierarchy2"/>
    <dgm:cxn modelId="{0E77F17A-E67D-4FE2-B9B5-7EAE03C91E5A}" type="presParOf" srcId="{C3108E33-7402-424A-935C-78529CF33AFC}" destId="{8B3B0A62-1E55-4E0E-B8BB-719816BA94C0}" srcOrd="0" destOrd="0" presId="urn:microsoft.com/office/officeart/2005/8/layout/hierarchy2"/>
    <dgm:cxn modelId="{2B8E188A-A75E-4C6B-8AA4-E5B1DD3E5C69}" type="presParOf" srcId="{8B3B0A62-1E55-4E0E-B8BB-719816BA94C0}" destId="{EE4806E1-11F5-4FBA-AE40-C29303E3D778}" srcOrd="0" destOrd="0" presId="urn:microsoft.com/office/officeart/2005/8/layout/hierarchy2"/>
    <dgm:cxn modelId="{D20B5946-053F-4E25-89FA-F61959AF5CC8}" type="presParOf" srcId="{8B3B0A62-1E55-4E0E-B8BB-719816BA94C0}" destId="{D6FB2A94-7568-48D9-954B-B99BAA65DC34}" srcOrd="1" destOrd="0" presId="urn:microsoft.com/office/officeart/2005/8/layout/hierarchy2"/>
    <dgm:cxn modelId="{40EAAF72-130B-4D82-8FEA-7626D27DD466}" type="presParOf" srcId="{D6FB2A94-7568-48D9-954B-B99BAA65DC34}" destId="{2CA0A805-6A8C-4D55-9EE7-DDF586F787EB}" srcOrd="0" destOrd="0" presId="urn:microsoft.com/office/officeart/2005/8/layout/hierarchy2"/>
    <dgm:cxn modelId="{278B1AA5-2DF0-4DC7-82DB-D616963A01BE}" type="presParOf" srcId="{2CA0A805-6A8C-4D55-9EE7-DDF586F787EB}" destId="{9D360898-8B19-45C8-9243-A9F7A90120A4}" srcOrd="0" destOrd="0" presId="urn:microsoft.com/office/officeart/2005/8/layout/hierarchy2"/>
    <dgm:cxn modelId="{E64CA30B-E4C9-44E4-9B0C-0D0D091FCE01}" type="presParOf" srcId="{D6FB2A94-7568-48D9-954B-B99BAA65DC34}" destId="{B662025E-C44A-4FB5-AC33-44A2893402FD}" srcOrd="1" destOrd="0" presId="urn:microsoft.com/office/officeart/2005/8/layout/hierarchy2"/>
    <dgm:cxn modelId="{2D37B196-A729-4C02-B798-B5EE8424D7C5}" type="presParOf" srcId="{B662025E-C44A-4FB5-AC33-44A2893402FD}" destId="{7CE913EE-EE2D-46CC-B722-596472ABE138}" srcOrd="0" destOrd="0" presId="urn:microsoft.com/office/officeart/2005/8/layout/hierarchy2"/>
    <dgm:cxn modelId="{8FB86C0A-BAED-46D7-957E-582B49241A99}" type="presParOf" srcId="{B662025E-C44A-4FB5-AC33-44A2893402FD}" destId="{BF3E1609-8E54-49F0-9B91-0040ECCBE443}" srcOrd="1" destOrd="0" presId="urn:microsoft.com/office/officeart/2005/8/layout/hierarchy2"/>
    <dgm:cxn modelId="{3F794F93-E1BD-4D54-BBD4-6C419627F573}" type="presParOf" srcId="{D6FB2A94-7568-48D9-954B-B99BAA65DC34}" destId="{69EA9981-EDE6-4BF1-85FA-452A1D5719EA}" srcOrd="2" destOrd="0" presId="urn:microsoft.com/office/officeart/2005/8/layout/hierarchy2"/>
    <dgm:cxn modelId="{F2492046-7AF1-4A34-8E29-195335410D25}" type="presParOf" srcId="{69EA9981-EDE6-4BF1-85FA-452A1D5719EA}" destId="{962017BC-79D1-4375-828E-B5FE48136E4A}" srcOrd="0" destOrd="0" presId="urn:microsoft.com/office/officeart/2005/8/layout/hierarchy2"/>
    <dgm:cxn modelId="{CF12E74C-1DD1-4117-BB97-387D542C728C}" type="presParOf" srcId="{D6FB2A94-7568-48D9-954B-B99BAA65DC34}" destId="{E5A02EC3-EEF7-4CA9-88AF-8BB9357F93E6}" srcOrd="3" destOrd="0" presId="urn:microsoft.com/office/officeart/2005/8/layout/hierarchy2"/>
    <dgm:cxn modelId="{2632FB0A-1256-488F-B840-5997A60AE957}" type="presParOf" srcId="{E5A02EC3-EEF7-4CA9-88AF-8BB9357F93E6}" destId="{EC2A6223-F21E-4DA3-B925-7736D089B92B}" srcOrd="0" destOrd="0" presId="urn:microsoft.com/office/officeart/2005/8/layout/hierarchy2"/>
    <dgm:cxn modelId="{6826D628-F410-4B3B-B047-2CC58158DC9C}" type="presParOf" srcId="{E5A02EC3-EEF7-4CA9-88AF-8BB9357F93E6}" destId="{E08BA695-4ADB-4761-A250-EE5E942777D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A8CEC3-A1C8-42AC-B235-B9C143EDAC1F}" type="doc">
      <dgm:prSet loTypeId="urn:diagrams.loki3.com/BracketList" loCatId="list" qsTypeId="urn:microsoft.com/office/officeart/2005/8/quickstyle/simple1" qsCatId="simple" csTypeId="urn:microsoft.com/office/officeart/2005/8/colors/accent1_2" csCatId="accent1" phldr="1"/>
      <dgm:spPr/>
      <dgm:t>
        <a:bodyPr/>
        <a:lstStyle/>
        <a:p>
          <a:endParaRPr lang="en-IE"/>
        </a:p>
      </dgm:t>
    </dgm:pt>
    <dgm:pt modelId="{1AF25B6E-88C8-43E9-B230-B61A4AAE1A30}">
      <dgm:prSet phldrT="[Text]"/>
      <dgm:spPr/>
      <dgm:t>
        <a:bodyPr/>
        <a:lstStyle/>
        <a:p>
          <a:r>
            <a:rPr lang="en-IE" dirty="0">
              <a:solidFill>
                <a:schemeClr val="tx1"/>
              </a:solidFill>
            </a:rPr>
            <a:t>Estimated pupil enrolment numbers</a:t>
          </a:r>
        </a:p>
      </dgm:t>
    </dgm:pt>
    <dgm:pt modelId="{D2AF543E-E77D-4040-9938-8F91FD47036A}" type="parTrans" cxnId="{03F62A65-6BBF-49CB-A436-57B25553A719}">
      <dgm:prSet/>
      <dgm:spPr/>
      <dgm:t>
        <a:bodyPr/>
        <a:lstStyle/>
        <a:p>
          <a:endParaRPr lang="en-IE">
            <a:solidFill>
              <a:schemeClr val="tx1"/>
            </a:solidFill>
          </a:endParaRPr>
        </a:p>
      </dgm:t>
    </dgm:pt>
    <dgm:pt modelId="{C326520C-F5FC-469C-9B42-40C0D626784E}" type="sibTrans" cxnId="{03F62A65-6BBF-49CB-A436-57B25553A719}">
      <dgm:prSet/>
      <dgm:spPr/>
      <dgm:t>
        <a:bodyPr/>
        <a:lstStyle/>
        <a:p>
          <a:endParaRPr lang="en-IE">
            <a:solidFill>
              <a:schemeClr val="tx1"/>
            </a:solidFill>
          </a:endParaRPr>
        </a:p>
      </dgm:t>
    </dgm:pt>
    <dgm:pt modelId="{9D21A489-CC72-4AEE-B9AC-0931E0BE23E6}">
      <dgm:prSet phldrT="[Text]"/>
      <dgm:spPr/>
      <dgm:t>
        <a:bodyPr/>
        <a:lstStyle/>
        <a:p>
          <a:r>
            <a:rPr lang="en-IE" dirty="0">
              <a:solidFill>
                <a:schemeClr val="tx1"/>
              </a:solidFill>
            </a:rPr>
            <a:t>Mainstream pupils</a:t>
          </a:r>
        </a:p>
      </dgm:t>
    </dgm:pt>
    <dgm:pt modelId="{7ABA1ADA-4919-4F88-B072-219CF3D3B133}" type="parTrans" cxnId="{56965C77-2988-4375-96E2-78F9D363EE32}">
      <dgm:prSet/>
      <dgm:spPr/>
      <dgm:t>
        <a:bodyPr/>
        <a:lstStyle/>
        <a:p>
          <a:endParaRPr lang="en-IE">
            <a:solidFill>
              <a:schemeClr val="tx1"/>
            </a:solidFill>
          </a:endParaRPr>
        </a:p>
      </dgm:t>
    </dgm:pt>
    <dgm:pt modelId="{778425BA-AEE8-4E85-A5CB-B454891F48D1}" type="sibTrans" cxnId="{56965C77-2988-4375-96E2-78F9D363EE32}">
      <dgm:prSet/>
      <dgm:spPr/>
      <dgm:t>
        <a:bodyPr/>
        <a:lstStyle/>
        <a:p>
          <a:endParaRPr lang="en-IE">
            <a:solidFill>
              <a:schemeClr val="tx1"/>
            </a:solidFill>
          </a:endParaRPr>
        </a:p>
      </dgm:t>
    </dgm:pt>
    <dgm:pt modelId="{4069D1B1-1C49-424D-B54A-23BEA2E0E732}">
      <dgm:prSet phldrT="[Text]"/>
      <dgm:spPr/>
      <dgm:t>
        <a:bodyPr/>
        <a:lstStyle/>
        <a:p>
          <a:r>
            <a:rPr lang="en-IE" dirty="0">
              <a:solidFill>
                <a:schemeClr val="tx1"/>
              </a:solidFill>
            </a:rPr>
            <a:t>Reports</a:t>
          </a:r>
        </a:p>
      </dgm:t>
    </dgm:pt>
    <dgm:pt modelId="{6ABFB39F-F689-45E2-94FA-8616CC5CD623}" type="parTrans" cxnId="{E5D6FD10-9A01-44F9-9569-9D520A002654}">
      <dgm:prSet/>
      <dgm:spPr/>
      <dgm:t>
        <a:bodyPr/>
        <a:lstStyle/>
        <a:p>
          <a:endParaRPr lang="en-IE">
            <a:solidFill>
              <a:schemeClr val="tx1"/>
            </a:solidFill>
          </a:endParaRPr>
        </a:p>
      </dgm:t>
    </dgm:pt>
    <dgm:pt modelId="{2E5BFE40-0D97-4815-A414-A35321936881}" type="sibTrans" cxnId="{E5D6FD10-9A01-44F9-9569-9D520A002654}">
      <dgm:prSet/>
      <dgm:spPr/>
      <dgm:t>
        <a:bodyPr/>
        <a:lstStyle/>
        <a:p>
          <a:endParaRPr lang="en-IE">
            <a:solidFill>
              <a:schemeClr val="tx1"/>
            </a:solidFill>
          </a:endParaRPr>
        </a:p>
      </dgm:t>
    </dgm:pt>
    <dgm:pt modelId="{965E31D5-68BF-47D3-8809-11F3071C7F9C}">
      <dgm:prSet phldrT="[Text]"/>
      <dgm:spPr/>
      <dgm:t>
        <a:bodyPr/>
        <a:lstStyle/>
        <a:p>
          <a:r>
            <a:rPr lang="en-IE" b="1" u="sng" dirty="0">
              <a:solidFill>
                <a:schemeClr val="tx1"/>
              </a:solidFill>
            </a:rPr>
            <a:t>Income and Expenditure </a:t>
          </a:r>
          <a:r>
            <a:rPr lang="en-IE" dirty="0">
              <a:solidFill>
                <a:schemeClr val="tx1"/>
              </a:solidFill>
            </a:rPr>
            <a:t>report for most recent reconciled period in current year</a:t>
          </a:r>
        </a:p>
      </dgm:t>
    </dgm:pt>
    <dgm:pt modelId="{63FA545D-CD9E-417E-842E-3678CC46BA78}" type="parTrans" cxnId="{7321AF27-1AC1-48D4-A70E-70983C18FA2B}">
      <dgm:prSet/>
      <dgm:spPr/>
      <dgm:t>
        <a:bodyPr/>
        <a:lstStyle/>
        <a:p>
          <a:endParaRPr lang="en-IE">
            <a:solidFill>
              <a:schemeClr val="tx1"/>
            </a:solidFill>
          </a:endParaRPr>
        </a:p>
      </dgm:t>
    </dgm:pt>
    <dgm:pt modelId="{1AF85621-3422-4971-97D4-3DB160FBFDDF}" type="sibTrans" cxnId="{7321AF27-1AC1-48D4-A70E-70983C18FA2B}">
      <dgm:prSet/>
      <dgm:spPr/>
      <dgm:t>
        <a:bodyPr/>
        <a:lstStyle/>
        <a:p>
          <a:endParaRPr lang="en-IE">
            <a:solidFill>
              <a:schemeClr val="tx1"/>
            </a:solidFill>
          </a:endParaRPr>
        </a:p>
      </dgm:t>
    </dgm:pt>
    <dgm:pt modelId="{62B21709-2C58-4A71-9A9B-AF2481F72862}">
      <dgm:prSet phldrT="[Text]"/>
      <dgm:spPr/>
      <dgm:t>
        <a:bodyPr/>
        <a:lstStyle/>
        <a:p>
          <a:r>
            <a:rPr lang="en-IE" b="1" u="sng" dirty="0">
              <a:solidFill>
                <a:schemeClr val="tx1"/>
              </a:solidFill>
            </a:rPr>
            <a:t>Income and Expenditure </a:t>
          </a:r>
          <a:r>
            <a:rPr lang="en-IE" dirty="0">
              <a:solidFill>
                <a:schemeClr val="tx1"/>
              </a:solidFill>
            </a:rPr>
            <a:t>report for prior year (2022/2023)</a:t>
          </a:r>
        </a:p>
      </dgm:t>
    </dgm:pt>
    <dgm:pt modelId="{9D3BB92E-3C27-40E3-9076-8DCD4024335A}" type="parTrans" cxnId="{ED6DFFBD-596E-40F9-AA60-13D62CF80384}">
      <dgm:prSet/>
      <dgm:spPr/>
      <dgm:t>
        <a:bodyPr/>
        <a:lstStyle/>
        <a:p>
          <a:endParaRPr lang="en-IE">
            <a:solidFill>
              <a:schemeClr val="tx1"/>
            </a:solidFill>
          </a:endParaRPr>
        </a:p>
      </dgm:t>
    </dgm:pt>
    <dgm:pt modelId="{5FFD3C5F-7F70-48BF-824D-21831956B31B}" type="sibTrans" cxnId="{ED6DFFBD-596E-40F9-AA60-13D62CF80384}">
      <dgm:prSet/>
      <dgm:spPr/>
      <dgm:t>
        <a:bodyPr/>
        <a:lstStyle/>
        <a:p>
          <a:endParaRPr lang="en-IE">
            <a:solidFill>
              <a:schemeClr val="tx1"/>
            </a:solidFill>
          </a:endParaRPr>
        </a:p>
      </dgm:t>
    </dgm:pt>
    <dgm:pt modelId="{A317CD97-78ED-4F2C-9736-06AB8694B8E4}">
      <dgm:prSet phldrT="[Text]"/>
      <dgm:spPr/>
      <dgm:t>
        <a:bodyPr/>
        <a:lstStyle/>
        <a:p>
          <a:r>
            <a:rPr lang="en-IE" b="1" u="sng" dirty="0">
              <a:solidFill>
                <a:schemeClr val="tx1"/>
              </a:solidFill>
            </a:rPr>
            <a:t>Payments reports </a:t>
          </a:r>
          <a:r>
            <a:rPr lang="en-IE" dirty="0">
              <a:solidFill>
                <a:schemeClr val="tx1"/>
              </a:solidFill>
            </a:rPr>
            <a:t>for both years</a:t>
          </a:r>
        </a:p>
      </dgm:t>
    </dgm:pt>
    <dgm:pt modelId="{C5CC0E74-2D9E-4602-8A2C-3224B542D0C5}" type="parTrans" cxnId="{3B48A0CE-DF40-44FD-9A6E-5B33B62BA639}">
      <dgm:prSet/>
      <dgm:spPr/>
      <dgm:t>
        <a:bodyPr/>
        <a:lstStyle/>
        <a:p>
          <a:endParaRPr lang="en-IE">
            <a:solidFill>
              <a:schemeClr val="tx1"/>
            </a:solidFill>
          </a:endParaRPr>
        </a:p>
      </dgm:t>
    </dgm:pt>
    <dgm:pt modelId="{AE251211-FCE5-4430-AEF1-A903C3D48C7C}" type="sibTrans" cxnId="{3B48A0CE-DF40-44FD-9A6E-5B33B62BA639}">
      <dgm:prSet/>
      <dgm:spPr/>
      <dgm:t>
        <a:bodyPr/>
        <a:lstStyle/>
        <a:p>
          <a:endParaRPr lang="en-IE">
            <a:solidFill>
              <a:schemeClr val="tx1"/>
            </a:solidFill>
          </a:endParaRPr>
        </a:p>
      </dgm:t>
    </dgm:pt>
    <dgm:pt modelId="{A028D742-97CA-4753-BB11-9AD6E2D8EA8A}">
      <dgm:prSet phldrT="[Text]"/>
      <dgm:spPr/>
      <dgm:t>
        <a:bodyPr/>
        <a:lstStyle/>
        <a:p>
          <a:r>
            <a:rPr lang="en-IE" dirty="0">
              <a:solidFill>
                <a:schemeClr val="tx1"/>
              </a:solidFill>
            </a:rPr>
            <a:t>Approved special classes</a:t>
          </a:r>
        </a:p>
      </dgm:t>
    </dgm:pt>
    <dgm:pt modelId="{170AB536-31EE-4102-9631-AF32457BAB22}" type="parTrans" cxnId="{93EA6D3C-994D-44F2-BCEF-36D44C400570}">
      <dgm:prSet/>
      <dgm:spPr/>
      <dgm:t>
        <a:bodyPr/>
        <a:lstStyle/>
        <a:p>
          <a:endParaRPr lang="en-IE">
            <a:solidFill>
              <a:schemeClr val="tx1"/>
            </a:solidFill>
          </a:endParaRPr>
        </a:p>
      </dgm:t>
    </dgm:pt>
    <dgm:pt modelId="{E45F0F3B-4B6F-4872-A22F-539086E80EE3}" type="sibTrans" cxnId="{93EA6D3C-994D-44F2-BCEF-36D44C400570}">
      <dgm:prSet/>
      <dgm:spPr/>
      <dgm:t>
        <a:bodyPr/>
        <a:lstStyle/>
        <a:p>
          <a:endParaRPr lang="en-IE">
            <a:solidFill>
              <a:schemeClr val="tx1"/>
            </a:solidFill>
          </a:endParaRPr>
        </a:p>
      </dgm:t>
    </dgm:pt>
    <dgm:pt modelId="{1391FC80-C13A-4D8B-8360-1FE33F96BE19}" type="pres">
      <dgm:prSet presAssocID="{D0A8CEC3-A1C8-42AC-B235-B9C143EDAC1F}" presName="Name0" presStyleCnt="0">
        <dgm:presLayoutVars>
          <dgm:dir/>
          <dgm:animLvl val="lvl"/>
          <dgm:resizeHandles val="exact"/>
        </dgm:presLayoutVars>
      </dgm:prSet>
      <dgm:spPr/>
    </dgm:pt>
    <dgm:pt modelId="{2029D7CC-C6E8-4EC2-B265-3953AE13CADD}" type="pres">
      <dgm:prSet presAssocID="{1AF25B6E-88C8-43E9-B230-B61A4AAE1A30}" presName="linNode" presStyleCnt="0"/>
      <dgm:spPr/>
    </dgm:pt>
    <dgm:pt modelId="{254291B8-F9EE-42DF-A16F-537EE49F88DE}" type="pres">
      <dgm:prSet presAssocID="{1AF25B6E-88C8-43E9-B230-B61A4AAE1A30}" presName="parTx" presStyleLbl="revTx" presStyleIdx="0" presStyleCnt="2" custScaleX="131504">
        <dgm:presLayoutVars>
          <dgm:chMax val="1"/>
          <dgm:bulletEnabled val="1"/>
        </dgm:presLayoutVars>
      </dgm:prSet>
      <dgm:spPr/>
    </dgm:pt>
    <dgm:pt modelId="{B1C2ABFB-A6A5-480E-A635-70933CE0C3D8}" type="pres">
      <dgm:prSet presAssocID="{1AF25B6E-88C8-43E9-B230-B61A4AAE1A30}" presName="bracket" presStyleLbl="parChTrans1D1" presStyleIdx="0" presStyleCnt="2"/>
      <dgm:spPr/>
    </dgm:pt>
    <dgm:pt modelId="{C809714D-6C58-4949-A0EA-355900320E0B}" type="pres">
      <dgm:prSet presAssocID="{1AF25B6E-88C8-43E9-B230-B61A4AAE1A30}" presName="spH" presStyleCnt="0"/>
      <dgm:spPr/>
    </dgm:pt>
    <dgm:pt modelId="{2C1D4142-87A2-4FBB-8EF1-51462E5C3963}" type="pres">
      <dgm:prSet presAssocID="{1AF25B6E-88C8-43E9-B230-B61A4AAE1A30}" presName="desTx" presStyleLbl="node1" presStyleIdx="0" presStyleCnt="2">
        <dgm:presLayoutVars>
          <dgm:bulletEnabled val="1"/>
        </dgm:presLayoutVars>
      </dgm:prSet>
      <dgm:spPr/>
    </dgm:pt>
    <dgm:pt modelId="{3AEE0042-5821-42DA-B78D-DAE1D52D3466}" type="pres">
      <dgm:prSet presAssocID="{C326520C-F5FC-469C-9B42-40C0D626784E}" presName="spV" presStyleCnt="0"/>
      <dgm:spPr/>
    </dgm:pt>
    <dgm:pt modelId="{E84BE3E1-DFA5-4A34-8078-DFE530109BBD}" type="pres">
      <dgm:prSet presAssocID="{4069D1B1-1C49-424D-B54A-23BEA2E0E732}" presName="linNode" presStyleCnt="0"/>
      <dgm:spPr/>
    </dgm:pt>
    <dgm:pt modelId="{B4CD833F-3411-488F-8E57-DFBB6C76E42C}" type="pres">
      <dgm:prSet presAssocID="{4069D1B1-1C49-424D-B54A-23BEA2E0E732}" presName="parTx" presStyleLbl="revTx" presStyleIdx="1" presStyleCnt="2" custScaleX="131504">
        <dgm:presLayoutVars>
          <dgm:chMax val="1"/>
          <dgm:bulletEnabled val="1"/>
        </dgm:presLayoutVars>
      </dgm:prSet>
      <dgm:spPr/>
    </dgm:pt>
    <dgm:pt modelId="{61B55F5E-2F13-44D9-968F-FBE3F1704FA0}" type="pres">
      <dgm:prSet presAssocID="{4069D1B1-1C49-424D-B54A-23BEA2E0E732}" presName="bracket" presStyleLbl="parChTrans1D1" presStyleIdx="1" presStyleCnt="2"/>
      <dgm:spPr/>
    </dgm:pt>
    <dgm:pt modelId="{83942F62-B03F-45E5-9619-54E3F48F6FEB}" type="pres">
      <dgm:prSet presAssocID="{4069D1B1-1C49-424D-B54A-23BEA2E0E732}" presName="spH" presStyleCnt="0"/>
      <dgm:spPr/>
    </dgm:pt>
    <dgm:pt modelId="{77E996DD-BE23-48C8-B089-5043C42F5480}" type="pres">
      <dgm:prSet presAssocID="{4069D1B1-1C49-424D-B54A-23BEA2E0E732}" presName="desTx" presStyleLbl="node1" presStyleIdx="1" presStyleCnt="2">
        <dgm:presLayoutVars>
          <dgm:bulletEnabled val="1"/>
        </dgm:presLayoutVars>
      </dgm:prSet>
      <dgm:spPr/>
    </dgm:pt>
  </dgm:ptLst>
  <dgm:cxnLst>
    <dgm:cxn modelId="{7B654E07-0D4E-4E57-A010-A38E09974127}" type="presOf" srcId="{D0A8CEC3-A1C8-42AC-B235-B9C143EDAC1F}" destId="{1391FC80-C13A-4D8B-8360-1FE33F96BE19}" srcOrd="0" destOrd="0" presId="urn:diagrams.loki3.com/BracketList"/>
    <dgm:cxn modelId="{E5D6FD10-9A01-44F9-9569-9D520A002654}" srcId="{D0A8CEC3-A1C8-42AC-B235-B9C143EDAC1F}" destId="{4069D1B1-1C49-424D-B54A-23BEA2E0E732}" srcOrd="1" destOrd="0" parTransId="{6ABFB39F-F689-45E2-94FA-8616CC5CD623}" sibTransId="{2E5BFE40-0D97-4815-A414-A35321936881}"/>
    <dgm:cxn modelId="{93064311-1D82-40C1-9F1F-06C84454CCC5}" type="presOf" srcId="{965E31D5-68BF-47D3-8809-11F3071C7F9C}" destId="{77E996DD-BE23-48C8-B089-5043C42F5480}" srcOrd="0" destOrd="0" presId="urn:diagrams.loki3.com/BracketList"/>
    <dgm:cxn modelId="{7321AF27-1AC1-48D4-A70E-70983C18FA2B}" srcId="{4069D1B1-1C49-424D-B54A-23BEA2E0E732}" destId="{965E31D5-68BF-47D3-8809-11F3071C7F9C}" srcOrd="0" destOrd="0" parTransId="{63FA545D-CD9E-417E-842E-3678CC46BA78}" sibTransId="{1AF85621-3422-4971-97D4-3DB160FBFDDF}"/>
    <dgm:cxn modelId="{48F1123A-269B-4370-9791-9545D2CEA424}" type="presOf" srcId="{4069D1B1-1C49-424D-B54A-23BEA2E0E732}" destId="{B4CD833F-3411-488F-8E57-DFBB6C76E42C}" srcOrd="0" destOrd="0" presId="urn:diagrams.loki3.com/BracketList"/>
    <dgm:cxn modelId="{93EA6D3C-994D-44F2-BCEF-36D44C400570}" srcId="{1AF25B6E-88C8-43E9-B230-B61A4AAE1A30}" destId="{A028D742-97CA-4753-BB11-9AD6E2D8EA8A}" srcOrd="1" destOrd="0" parTransId="{170AB536-31EE-4102-9631-AF32457BAB22}" sibTransId="{E45F0F3B-4B6F-4872-A22F-539086E80EE3}"/>
    <dgm:cxn modelId="{E1542F40-D60C-41F2-B09B-0200BCD794CB}" type="presOf" srcId="{A028D742-97CA-4753-BB11-9AD6E2D8EA8A}" destId="{2C1D4142-87A2-4FBB-8EF1-51462E5C3963}" srcOrd="0" destOrd="1" presId="urn:diagrams.loki3.com/BracketList"/>
    <dgm:cxn modelId="{03F62A65-6BBF-49CB-A436-57B25553A719}" srcId="{D0A8CEC3-A1C8-42AC-B235-B9C143EDAC1F}" destId="{1AF25B6E-88C8-43E9-B230-B61A4AAE1A30}" srcOrd="0" destOrd="0" parTransId="{D2AF543E-E77D-4040-9938-8F91FD47036A}" sibTransId="{C326520C-F5FC-469C-9B42-40C0D626784E}"/>
    <dgm:cxn modelId="{56965C77-2988-4375-96E2-78F9D363EE32}" srcId="{1AF25B6E-88C8-43E9-B230-B61A4AAE1A30}" destId="{9D21A489-CC72-4AEE-B9AC-0931E0BE23E6}" srcOrd="0" destOrd="0" parTransId="{7ABA1ADA-4919-4F88-B072-219CF3D3B133}" sibTransId="{778425BA-AEE8-4E85-A5CB-B454891F48D1}"/>
    <dgm:cxn modelId="{E812A37A-DED0-4B37-82DF-B543F1B635D9}" type="presOf" srcId="{1AF25B6E-88C8-43E9-B230-B61A4AAE1A30}" destId="{254291B8-F9EE-42DF-A16F-537EE49F88DE}" srcOrd="0" destOrd="0" presId="urn:diagrams.loki3.com/BracketList"/>
    <dgm:cxn modelId="{000231A5-8CBA-471D-AF4D-C09961C53487}" type="presOf" srcId="{9D21A489-CC72-4AEE-B9AC-0931E0BE23E6}" destId="{2C1D4142-87A2-4FBB-8EF1-51462E5C3963}" srcOrd="0" destOrd="0" presId="urn:diagrams.loki3.com/BracketList"/>
    <dgm:cxn modelId="{ED6DFFBD-596E-40F9-AA60-13D62CF80384}" srcId="{4069D1B1-1C49-424D-B54A-23BEA2E0E732}" destId="{62B21709-2C58-4A71-9A9B-AF2481F72862}" srcOrd="1" destOrd="0" parTransId="{9D3BB92E-3C27-40E3-9076-8DCD4024335A}" sibTransId="{5FFD3C5F-7F70-48BF-824D-21831956B31B}"/>
    <dgm:cxn modelId="{3B48A0CE-DF40-44FD-9A6E-5B33B62BA639}" srcId="{4069D1B1-1C49-424D-B54A-23BEA2E0E732}" destId="{A317CD97-78ED-4F2C-9736-06AB8694B8E4}" srcOrd="2" destOrd="0" parTransId="{C5CC0E74-2D9E-4602-8A2C-3224B542D0C5}" sibTransId="{AE251211-FCE5-4430-AEF1-A903C3D48C7C}"/>
    <dgm:cxn modelId="{81D29ED4-F535-4D98-90B3-7EF04748D977}" type="presOf" srcId="{A317CD97-78ED-4F2C-9736-06AB8694B8E4}" destId="{77E996DD-BE23-48C8-B089-5043C42F5480}" srcOrd="0" destOrd="2" presId="urn:diagrams.loki3.com/BracketList"/>
    <dgm:cxn modelId="{489997D7-95DA-4B44-AC70-180B59FE217C}" type="presOf" srcId="{62B21709-2C58-4A71-9A9B-AF2481F72862}" destId="{77E996DD-BE23-48C8-B089-5043C42F5480}" srcOrd="0" destOrd="1" presId="urn:diagrams.loki3.com/BracketList"/>
    <dgm:cxn modelId="{BE1124E1-9005-4AA1-986F-7832A59C6057}" type="presParOf" srcId="{1391FC80-C13A-4D8B-8360-1FE33F96BE19}" destId="{2029D7CC-C6E8-4EC2-B265-3953AE13CADD}" srcOrd="0" destOrd="0" presId="urn:diagrams.loki3.com/BracketList"/>
    <dgm:cxn modelId="{1DB04624-3DBF-4FF2-A41E-9DEA561197C9}" type="presParOf" srcId="{2029D7CC-C6E8-4EC2-B265-3953AE13CADD}" destId="{254291B8-F9EE-42DF-A16F-537EE49F88DE}" srcOrd="0" destOrd="0" presId="urn:diagrams.loki3.com/BracketList"/>
    <dgm:cxn modelId="{60CAAD87-C10D-404E-B940-70424C64DDC7}" type="presParOf" srcId="{2029D7CC-C6E8-4EC2-B265-3953AE13CADD}" destId="{B1C2ABFB-A6A5-480E-A635-70933CE0C3D8}" srcOrd="1" destOrd="0" presId="urn:diagrams.loki3.com/BracketList"/>
    <dgm:cxn modelId="{0470CC25-8F82-4486-8ADF-00917F0995C3}" type="presParOf" srcId="{2029D7CC-C6E8-4EC2-B265-3953AE13CADD}" destId="{C809714D-6C58-4949-A0EA-355900320E0B}" srcOrd="2" destOrd="0" presId="urn:diagrams.loki3.com/BracketList"/>
    <dgm:cxn modelId="{782384F7-48F8-4F46-97F5-E6B722060306}" type="presParOf" srcId="{2029D7CC-C6E8-4EC2-B265-3953AE13CADD}" destId="{2C1D4142-87A2-4FBB-8EF1-51462E5C3963}" srcOrd="3" destOrd="0" presId="urn:diagrams.loki3.com/BracketList"/>
    <dgm:cxn modelId="{18895BC3-443A-445E-B8D3-16BFDF69E046}" type="presParOf" srcId="{1391FC80-C13A-4D8B-8360-1FE33F96BE19}" destId="{3AEE0042-5821-42DA-B78D-DAE1D52D3466}" srcOrd="1" destOrd="0" presId="urn:diagrams.loki3.com/BracketList"/>
    <dgm:cxn modelId="{253F534B-D16C-4AE8-BEE3-42277C3A668A}" type="presParOf" srcId="{1391FC80-C13A-4D8B-8360-1FE33F96BE19}" destId="{E84BE3E1-DFA5-4A34-8078-DFE530109BBD}" srcOrd="2" destOrd="0" presId="urn:diagrams.loki3.com/BracketList"/>
    <dgm:cxn modelId="{2588C890-94E8-4CD8-9E3F-AF0125D8631C}" type="presParOf" srcId="{E84BE3E1-DFA5-4A34-8078-DFE530109BBD}" destId="{B4CD833F-3411-488F-8E57-DFBB6C76E42C}" srcOrd="0" destOrd="0" presId="urn:diagrams.loki3.com/BracketList"/>
    <dgm:cxn modelId="{72D248B4-7E1F-49C2-8004-31F39D685391}" type="presParOf" srcId="{E84BE3E1-DFA5-4A34-8078-DFE530109BBD}" destId="{61B55F5E-2F13-44D9-968F-FBE3F1704FA0}" srcOrd="1" destOrd="0" presId="urn:diagrams.loki3.com/BracketList"/>
    <dgm:cxn modelId="{79E62428-8CAF-4753-A088-DA8508254784}" type="presParOf" srcId="{E84BE3E1-DFA5-4A34-8078-DFE530109BBD}" destId="{83942F62-B03F-45E5-9619-54E3F48F6FEB}" srcOrd="2" destOrd="0" presId="urn:diagrams.loki3.com/BracketList"/>
    <dgm:cxn modelId="{4553F550-F1E9-4D8C-8E01-F0EBA35C308E}" type="presParOf" srcId="{E84BE3E1-DFA5-4A34-8078-DFE530109BBD}" destId="{77E996DD-BE23-48C8-B089-5043C42F5480}"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A1AC8A-5B68-4C53-A134-E8A42075F00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E"/>
        </a:p>
      </dgm:t>
    </dgm:pt>
    <dgm:pt modelId="{69F573C4-93C6-498C-AFEC-D3E471253AA9}">
      <dgm:prSet phldrT="[Text]"/>
      <dgm:spPr/>
      <dgm:t>
        <a:bodyPr/>
        <a:lstStyle/>
        <a:p>
          <a:r>
            <a:rPr lang="en-IE" dirty="0">
              <a:solidFill>
                <a:schemeClr val="tx1"/>
              </a:solidFill>
            </a:rPr>
            <a:t>Budget</a:t>
          </a:r>
        </a:p>
      </dgm:t>
    </dgm:pt>
    <dgm:pt modelId="{76AC6A13-9C16-4323-B46F-F0559B05E2C8}" type="parTrans" cxnId="{3775CF32-4CEF-4FE0-9C5E-687617547455}">
      <dgm:prSet/>
      <dgm:spPr/>
      <dgm:t>
        <a:bodyPr/>
        <a:lstStyle/>
        <a:p>
          <a:endParaRPr lang="en-IE">
            <a:solidFill>
              <a:schemeClr val="tx1"/>
            </a:solidFill>
          </a:endParaRPr>
        </a:p>
      </dgm:t>
    </dgm:pt>
    <dgm:pt modelId="{6435C755-4B4B-4707-97FC-B9E2C5F45D77}" type="sibTrans" cxnId="{3775CF32-4CEF-4FE0-9C5E-687617547455}">
      <dgm:prSet/>
      <dgm:spPr/>
      <dgm:t>
        <a:bodyPr/>
        <a:lstStyle/>
        <a:p>
          <a:endParaRPr lang="en-IE">
            <a:solidFill>
              <a:schemeClr val="tx1"/>
            </a:solidFill>
          </a:endParaRPr>
        </a:p>
      </dgm:t>
    </dgm:pt>
    <dgm:pt modelId="{704BDE7A-0395-4509-8FE9-47D8207F994B}">
      <dgm:prSet phldrT="[Text]"/>
      <dgm:spPr/>
      <dgm:t>
        <a:bodyPr/>
        <a:lstStyle/>
        <a:p>
          <a:r>
            <a:rPr lang="en-IE" dirty="0">
              <a:solidFill>
                <a:schemeClr val="tx1"/>
              </a:solidFill>
            </a:rPr>
            <a:t>1. Budget Template</a:t>
          </a:r>
        </a:p>
      </dgm:t>
    </dgm:pt>
    <dgm:pt modelId="{C1343F8E-B654-4295-A3A6-610341818C01}" type="parTrans" cxnId="{3544457A-E142-4EAA-A9F4-CCFC5BD4B423}">
      <dgm:prSet/>
      <dgm:spPr/>
      <dgm:t>
        <a:bodyPr/>
        <a:lstStyle/>
        <a:p>
          <a:endParaRPr lang="en-IE">
            <a:solidFill>
              <a:schemeClr val="tx1"/>
            </a:solidFill>
          </a:endParaRPr>
        </a:p>
      </dgm:t>
    </dgm:pt>
    <dgm:pt modelId="{018CA9FD-34AF-42C8-843C-BB8345250F0F}" type="sibTrans" cxnId="{3544457A-E142-4EAA-A9F4-CCFC5BD4B423}">
      <dgm:prSet/>
      <dgm:spPr/>
      <dgm:t>
        <a:bodyPr/>
        <a:lstStyle/>
        <a:p>
          <a:endParaRPr lang="en-IE">
            <a:solidFill>
              <a:schemeClr val="tx1"/>
            </a:solidFill>
          </a:endParaRPr>
        </a:p>
      </dgm:t>
    </dgm:pt>
    <dgm:pt modelId="{7D23B1F1-D21A-41C2-92E9-30AC01178036}">
      <dgm:prSet phldrT="[Text]"/>
      <dgm:spPr/>
      <dgm:t>
        <a:bodyPr/>
        <a:lstStyle/>
        <a:p>
          <a:r>
            <a:rPr lang="en-IE" dirty="0">
              <a:solidFill>
                <a:schemeClr val="tx1"/>
              </a:solidFill>
            </a:rPr>
            <a:t>2. Import budget template to monthly reporting template</a:t>
          </a:r>
        </a:p>
      </dgm:t>
    </dgm:pt>
    <dgm:pt modelId="{8AAB4E07-D8AA-4A37-B2D2-6DC106516B0A}" type="parTrans" cxnId="{69DE54B7-AEE2-4619-A12C-772A016A5CF2}">
      <dgm:prSet/>
      <dgm:spPr/>
      <dgm:t>
        <a:bodyPr/>
        <a:lstStyle/>
        <a:p>
          <a:endParaRPr lang="en-IE">
            <a:solidFill>
              <a:schemeClr val="tx1"/>
            </a:solidFill>
          </a:endParaRPr>
        </a:p>
      </dgm:t>
    </dgm:pt>
    <dgm:pt modelId="{04100EDF-F1EA-4211-8EF4-7A7DBEE20C41}" type="sibTrans" cxnId="{69DE54B7-AEE2-4619-A12C-772A016A5CF2}">
      <dgm:prSet/>
      <dgm:spPr/>
      <dgm:t>
        <a:bodyPr/>
        <a:lstStyle/>
        <a:p>
          <a:endParaRPr lang="en-IE">
            <a:solidFill>
              <a:schemeClr val="tx1"/>
            </a:solidFill>
          </a:endParaRPr>
        </a:p>
      </dgm:t>
    </dgm:pt>
    <dgm:pt modelId="{C3108E33-7402-424A-935C-78529CF33AFC}" type="pres">
      <dgm:prSet presAssocID="{A8A1AC8A-5B68-4C53-A134-E8A42075F009}" presName="diagram" presStyleCnt="0">
        <dgm:presLayoutVars>
          <dgm:chPref val="1"/>
          <dgm:dir/>
          <dgm:animOne val="branch"/>
          <dgm:animLvl val="lvl"/>
          <dgm:resizeHandles val="exact"/>
        </dgm:presLayoutVars>
      </dgm:prSet>
      <dgm:spPr/>
    </dgm:pt>
    <dgm:pt modelId="{8B3B0A62-1E55-4E0E-B8BB-719816BA94C0}" type="pres">
      <dgm:prSet presAssocID="{69F573C4-93C6-498C-AFEC-D3E471253AA9}" presName="root1" presStyleCnt="0"/>
      <dgm:spPr/>
    </dgm:pt>
    <dgm:pt modelId="{EE4806E1-11F5-4FBA-AE40-C29303E3D778}" type="pres">
      <dgm:prSet presAssocID="{69F573C4-93C6-498C-AFEC-D3E471253AA9}" presName="LevelOneTextNode" presStyleLbl="node0" presStyleIdx="0" presStyleCnt="1">
        <dgm:presLayoutVars>
          <dgm:chPref val="3"/>
        </dgm:presLayoutVars>
      </dgm:prSet>
      <dgm:spPr/>
    </dgm:pt>
    <dgm:pt modelId="{D6FB2A94-7568-48D9-954B-B99BAA65DC34}" type="pres">
      <dgm:prSet presAssocID="{69F573C4-93C6-498C-AFEC-D3E471253AA9}" presName="level2hierChild" presStyleCnt="0"/>
      <dgm:spPr/>
    </dgm:pt>
    <dgm:pt modelId="{2CA0A805-6A8C-4D55-9EE7-DDF586F787EB}" type="pres">
      <dgm:prSet presAssocID="{C1343F8E-B654-4295-A3A6-610341818C01}" presName="conn2-1" presStyleLbl="parChTrans1D2" presStyleIdx="0" presStyleCnt="2"/>
      <dgm:spPr/>
    </dgm:pt>
    <dgm:pt modelId="{9D360898-8B19-45C8-9243-A9F7A90120A4}" type="pres">
      <dgm:prSet presAssocID="{C1343F8E-B654-4295-A3A6-610341818C01}" presName="connTx" presStyleLbl="parChTrans1D2" presStyleIdx="0" presStyleCnt="2"/>
      <dgm:spPr/>
    </dgm:pt>
    <dgm:pt modelId="{B662025E-C44A-4FB5-AC33-44A2893402FD}" type="pres">
      <dgm:prSet presAssocID="{704BDE7A-0395-4509-8FE9-47D8207F994B}" presName="root2" presStyleCnt="0"/>
      <dgm:spPr/>
    </dgm:pt>
    <dgm:pt modelId="{7CE913EE-EE2D-46CC-B722-596472ABE138}" type="pres">
      <dgm:prSet presAssocID="{704BDE7A-0395-4509-8FE9-47D8207F994B}" presName="LevelTwoTextNode" presStyleLbl="node2" presStyleIdx="0" presStyleCnt="2">
        <dgm:presLayoutVars>
          <dgm:chPref val="3"/>
        </dgm:presLayoutVars>
      </dgm:prSet>
      <dgm:spPr/>
    </dgm:pt>
    <dgm:pt modelId="{BF3E1609-8E54-49F0-9B91-0040ECCBE443}" type="pres">
      <dgm:prSet presAssocID="{704BDE7A-0395-4509-8FE9-47D8207F994B}" presName="level3hierChild" presStyleCnt="0"/>
      <dgm:spPr/>
    </dgm:pt>
    <dgm:pt modelId="{69EA9981-EDE6-4BF1-85FA-452A1D5719EA}" type="pres">
      <dgm:prSet presAssocID="{8AAB4E07-D8AA-4A37-B2D2-6DC106516B0A}" presName="conn2-1" presStyleLbl="parChTrans1D2" presStyleIdx="1" presStyleCnt="2"/>
      <dgm:spPr/>
    </dgm:pt>
    <dgm:pt modelId="{962017BC-79D1-4375-828E-B5FE48136E4A}" type="pres">
      <dgm:prSet presAssocID="{8AAB4E07-D8AA-4A37-B2D2-6DC106516B0A}" presName="connTx" presStyleLbl="parChTrans1D2" presStyleIdx="1" presStyleCnt="2"/>
      <dgm:spPr/>
    </dgm:pt>
    <dgm:pt modelId="{E5A02EC3-EEF7-4CA9-88AF-8BB9357F93E6}" type="pres">
      <dgm:prSet presAssocID="{7D23B1F1-D21A-41C2-92E9-30AC01178036}" presName="root2" presStyleCnt="0"/>
      <dgm:spPr/>
    </dgm:pt>
    <dgm:pt modelId="{EC2A6223-F21E-4DA3-B925-7736D089B92B}" type="pres">
      <dgm:prSet presAssocID="{7D23B1F1-D21A-41C2-92E9-30AC01178036}" presName="LevelTwoTextNode" presStyleLbl="node2" presStyleIdx="1" presStyleCnt="2">
        <dgm:presLayoutVars>
          <dgm:chPref val="3"/>
        </dgm:presLayoutVars>
      </dgm:prSet>
      <dgm:spPr/>
    </dgm:pt>
    <dgm:pt modelId="{E08BA695-4ADB-4761-A250-EE5E942777DD}" type="pres">
      <dgm:prSet presAssocID="{7D23B1F1-D21A-41C2-92E9-30AC01178036}" presName="level3hierChild" presStyleCnt="0"/>
      <dgm:spPr/>
    </dgm:pt>
  </dgm:ptLst>
  <dgm:cxnLst>
    <dgm:cxn modelId="{79083C0B-9EB5-4D85-8F1F-2D87B03F6A79}" type="presOf" srcId="{7D23B1F1-D21A-41C2-92E9-30AC01178036}" destId="{EC2A6223-F21E-4DA3-B925-7736D089B92B}" srcOrd="0" destOrd="0" presId="urn:microsoft.com/office/officeart/2005/8/layout/hierarchy2"/>
    <dgm:cxn modelId="{3775CF32-4CEF-4FE0-9C5E-687617547455}" srcId="{A8A1AC8A-5B68-4C53-A134-E8A42075F009}" destId="{69F573C4-93C6-498C-AFEC-D3E471253AA9}" srcOrd="0" destOrd="0" parTransId="{76AC6A13-9C16-4323-B46F-F0559B05E2C8}" sibTransId="{6435C755-4B4B-4707-97FC-B9E2C5F45D77}"/>
    <dgm:cxn modelId="{EF134740-A347-4089-9CEB-932491ED8DE5}" type="presOf" srcId="{8AAB4E07-D8AA-4A37-B2D2-6DC106516B0A}" destId="{962017BC-79D1-4375-828E-B5FE48136E4A}" srcOrd="1" destOrd="0" presId="urn:microsoft.com/office/officeart/2005/8/layout/hierarchy2"/>
    <dgm:cxn modelId="{F149415B-85D6-4039-B1B5-5DC7BBCDBCBF}" type="presOf" srcId="{704BDE7A-0395-4509-8FE9-47D8207F994B}" destId="{7CE913EE-EE2D-46CC-B722-596472ABE138}" srcOrd="0" destOrd="0" presId="urn:microsoft.com/office/officeart/2005/8/layout/hierarchy2"/>
    <dgm:cxn modelId="{23128E6F-727D-4AA2-B207-4ADF1BFB4D06}" type="presOf" srcId="{A8A1AC8A-5B68-4C53-A134-E8A42075F009}" destId="{C3108E33-7402-424A-935C-78529CF33AFC}" srcOrd="0" destOrd="0" presId="urn:microsoft.com/office/officeart/2005/8/layout/hierarchy2"/>
    <dgm:cxn modelId="{3544457A-E142-4EAA-A9F4-CCFC5BD4B423}" srcId="{69F573C4-93C6-498C-AFEC-D3E471253AA9}" destId="{704BDE7A-0395-4509-8FE9-47D8207F994B}" srcOrd="0" destOrd="0" parTransId="{C1343F8E-B654-4295-A3A6-610341818C01}" sibTransId="{018CA9FD-34AF-42C8-843C-BB8345250F0F}"/>
    <dgm:cxn modelId="{7C4AB289-D63F-44AD-AECE-59150B1930A0}" type="presOf" srcId="{C1343F8E-B654-4295-A3A6-610341818C01}" destId="{2CA0A805-6A8C-4D55-9EE7-DDF586F787EB}" srcOrd="0" destOrd="0" presId="urn:microsoft.com/office/officeart/2005/8/layout/hierarchy2"/>
    <dgm:cxn modelId="{69DE54B7-AEE2-4619-A12C-772A016A5CF2}" srcId="{69F573C4-93C6-498C-AFEC-D3E471253AA9}" destId="{7D23B1F1-D21A-41C2-92E9-30AC01178036}" srcOrd="1" destOrd="0" parTransId="{8AAB4E07-D8AA-4A37-B2D2-6DC106516B0A}" sibTransId="{04100EDF-F1EA-4211-8EF4-7A7DBEE20C41}"/>
    <dgm:cxn modelId="{6B87DAC4-A4FA-4DAE-A161-57DD52DB7A17}" type="presOf" srcId="{69F573C4-93C6-498C-AFEC-D3E471253AA9}" destId="{EE4806E1-11F5-4FBA-AE40-C29303E3D778}" srcOrd="0" destOrd="0" presId="urn:microsoft.com/office/officeart/2005/8/layout/hierarchy2"/>
    <dgm:cxn modelId="{30AD2CE9-483C-471D-969C-A04BBAF22C35}" type="presOf" srcId="{C1343F8E-B654-4295-A3A6-610341818C01}" destId="{9D360898-8B19-45C8-9243-A9F7A90120A4}" srcOrd="1" destOrd="0" presId="urn:microsoft.com/office/officeart/2005/8/layout/hierarchy2"/>
    <dgm:cxn modelId="{3E1C01F4-092E-4D55-8291-37D2874294A9}" type="presOf" srcId="{8AAB4E07-D8AA-4A37-B2D2-6DC106516B0A}" destId="{69EA9981-EDE6-4BF1-85FA-452A1D5719EA}" srcOrd="0" destOrd="0" presId="urn:microsoft.com/office/officeart/2005/8/layout/hierarchy2"/>
    <dgm:cxn modelId="{0E77F17A-E67D-4FE2-B9B5-7EAE03C91E5A}" type="presParOf" srcId="{C3108E33-7402-424A-935C-78529CF33AFC}" destId="{8B3B0A62-1E55-4E0E-B8BB-719816BA94C0}" srcOrd="0" destOrd="0" presId="urn:microsoft.com/office/officeart/2005/8/layout/hierarchy2"/>
    <dgm:cxn modelId="{2B8E188A-A75E-4C6B-8AA4-E5B1DD3E5C69}" type="presParOf" srcId="{8B3B0A62-1E55-4E0E-B8BB-719816BA94C0}" destId="{EE4806E1-11F5-4FBA-AE40-C29303E3D778}" srcOrd="0" destOrd="0" presId="urn:microsoft.com/office/officeart/2005/8/layout/hierarchy2"/>
    <dgm:cxn modelId="{D20B5946-053F-4E25-89FA-F61959AF5CC8}" type="presParOf" srcId="{8B3B0A62-1E55-4E0E-B8BB-719816BA94C0}" destId="{D6FB2A94-7568-48D9-954B-B99BAA65DC34}" srcOrd="1" destOrd="0" presId="urn:microsoft.com/office/officeart/2005/8/layout/hierarchy2"/>
    <dgm:cxn modelId="{40EAAF72-130B-4D82-8FEA-7626D27DD466}" type="presParOf" srcId="{D6FB2A94-7568-48D9-954B-B99BAA65DC34}" destId="{2CA0A805-6A8C-4D55-9EE7-DDF586F787EB}" srcOrd="0" destOrd="0" presId="urn:microsoft.com/office/officeart/2005/8/layout/hierarchy2"/>
    <dgm:cxn modelId="{278B1AA5-2DF0-4DC7-82DB-D616963A01BE}" type="presParOf" srcId="{2CA0A805-6A8C-4D55-9EE7-DDF586F787EB}" destId="{9D360898-8B19-45C8-9243-A9F7A90120A4}" srcOrd="0" destOrd="0" presId="urn:microsoft.com/office/officeart/2005/8/layout/hierarchy2"/>
    <dgm:cxn modelId="{E64CA30B-E4C9-44E4-9B0C-0D0D091FCE01}" type="presParOf" srcId="{D6FB2A94-7568-48D9-954B-B99BAA65DC34}" destId="{B662025E-C44A-4FB5-AC33-44A2893402FD}" srcOrd="1" destOrd="0" presId="urn:microsoft.com/office/officeart/2005/8/layout/hierarchy2"/>
    <dgm:cxn modelId="{2D37B196-A729-4C02-B798-B5EE8424D7C5}" type="presParOf" srcId="{B662025E-C44A-4FB5-AC33-44A2893402FD}" destId="{7CE913EE-EE2D-46CC-B722-596472ABE138}" srcOrd="0" destOrd="0" presId="urn:microsoft.com/office/officeart/2005/8/layout/hierarchy2"/>
    <dgm:cxn modelId="{8FB86C0A-BAED-46D7-957E-582B49241A99}" type="presParOf" srcId="{B662025E-C44A-4FB5-AC33-44A2893402FD}" destId="{BF3E1609-8E54-49F0-9B91-0040ECCBE443}" srcOrd="1" destOrd="0" presId="urn:microsoft.com/office/officeart/2005/8/layout/hierarchy2"/>
    <dgm:cxn modelId="{3F794F93-E1BD-4D54-BBD4-6C419627F573}" type="presParOf" srcId="{D6FB2A94-7568-48D9-954B-B99BAA65DC34}" destId="{69EA9981-EDE6-4BF1-85FA-452A1D5719EA}" srcOrd="2" destOrd="0" presId="urn:microsoft.com/office/officeart/2005/8/layout/hierarchy2"/>
    <dgm:cxn modelId="{F2492046-7AF1-4A34-8E29-195335410D25}" type="presParOf" srcId="{69EA9981-EDE6-4BF1-85FA-452A1D5719EA}" destId="{962017BC-79D1-4375-828E-B5FE48136E4A}" srcOrd="0" destOrd="0" presId="urn:microsoft.com/office/officeart/2005/8/layout/hierarchy2"/>
    <dgm:cxn modelId="{CF12E74C-1DD1-4117-BB97-387D542C728C}" type="presParOf" srcId="{D6FB2A94-7568-48D9-954B-B99BAA65DC34}" destId="{E5A02EC3-EEF7-4CA9-88AF-8BB9357F93E6}" srcOrd="3" destOrd="0" presId="urn:microsoft.com/office/officeart/2005/8/layout/hierarchy2"/>
    <dgm:cxn modelId="{2632FB0A-1256-488F-B840-5997A60AE957}" type="presParOf" srcId="{E5A02EC3-EEF7-4CA9-88AF-8BB9357F93E6}" destId="{EC2A6223-F21E-4DA3-B925-7736D089B92B}" srcOrd="0" destOrd="0" presId="urn:microsoft.com/office/officeart/2005/8/layout/hierarchy2"/>
    <dgm:cxn modelId="{6826D628-F410-4B3B-B047-2CC58158DC9C}" type="presParOf" srcId="{E5A02EC3-EEF7-4CA9-88AF-8BB9357F93E6}" destId="{E08BA695-4ADB-4761-A250-EE5E942777D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87E16-1E78-464F-B4AE-2393FFAAAC7D}">
      <dsp:nvSpPr>
        <dsp:cNvPr id="0" name=""/>
        <dsp:cNvSpPr/>
      </dsp:nvSpPr>
      <dsp:spPr>
        <a:xfrm>
          <a:off x="805164" y="2415"/>
          <a:ext cx="2221671" cy="1333002"/>
        </a:xfrm>
        <a:prstGeom prst="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dirty="0"/>
            <a:t>Advice &amp; Support</a:t>
          </a:r>
        </a:p>
      </dsp:txBody>
      <dsp:txXfrm>
        <a:off x="805164" y="2415"/>
        <a:ext cx="2221671" cy="1333002"/>
      </dsp:txXfrm>
    </dsp:sp>
    <dsp:sp modelId="{E2901DC3-CFC2-4AC6-93BD-C24F4B8529D0}">
      <dsp:nvSpPr>
        <dsp:cNvPr id="0" name=""/>
        <dsp:cNvSpPr/>
      </dsp:nvSpPr>
      <dsp:spPr>
        <a:xfrm>
          <a:off x="3249091" y="0"/>
          <a:ext cx="2221671" cy="1333002"/>
        </a:xfrm>
        <a:prstGeom prst="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dirty="0"/>
            <a:t>Standard National Template</a:t>
          </a:r>
        </a:p>
      </dsp:txBody>
      <dsp:txXfrm>
        <a:off x="3249091" y="0"/>
        <a:ext cx="2221671" cy="1333002"/>
      </dsp:txXfrm>
    </dsp:sp>
    <dsp:sp modelId="{BABC5033-9450-4E7D-9B7F-9B78996732FB}">
      <dsp:nvSpPr>
        <dsp:cNvPr id="0" name=""/>
        <dsp:cNvSpPr/>
      </dsp:nvSpPr>
      <dsp:spPr>
        <a:xfrm>
          <a:off x="805164" y="1557586"/>
          <a:ext cx="2221671" cy="1333002"/>
        </a:xfrm>
        <a:prstGeom prst="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dirty="0"/>
            <a:t>Central Repository</a:t>
          </a:r>
        </a:p>
      </dsp:txBody>
      <dsp:txXfrm>
        <a:off x="805164" y="1557586"/>
        <a:ext cx="2221671" cy="1333002"/>
      </dsp:txXfrm>
    </dsp:sp>
    <dsp:sp modelId="{7AA54B68-B689-4A15-9583-9870ECF7E476}">
      <dsp:nvSpPr>
        <dsp:cNvPr id="0" name=""/>
        <dsp:cNvSpPr/>
      </dsp:nvSpPr>
      <dsp:spPr>
        <a:xfrm>
          <a:off x="3249003" y="1557586"/>
          <a:ext cx="2221671" cy="1333002"/>
        </a:xfrm>
        <a:prstGeom prst="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dirty="0"/>
            <a:t>Compliance</a:t>
          </a:r>
        </a:p>
      </dsp:txBody>
      <dsp:txXfrm>
        <a:off x="3249003" y="1557586"/>
        <a:ext cx="2221671" cy="1333002"/>
      </dsp:txXfrm>
    </dsp:sp>
    <dsp:sp modelId="{6D73CCA4-A783-431C-A3DC-1EBFA541B919}">
      <dsp:nvSpPr>
        <dsp:cNvPr id="0" name=""/>
        <dsp:cNvSpPr/>
      </dsp:nvSpPr>
      <dsp:spPr>
        <a:xfrm>
          <a:off x="805164" y="3112756"/>
          <a:ext cx="2221671" cy="1333002"/>
        </a:xfrm>
        <a:prstGeom prst="rect">
          <a:avLst/>
        </a:prstGeom>
        <a:solidFill>
          <a:schemeClr val="accent6">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dirty="0"/>
            <a:t>Audit</a:t>
          </a:r>
        </a:p>
      </dsp:txBody>
      <dsp:txXfrm>
        <a:off x="805164" y="3112756"/>
        <a:ext cx="2221671" cy="1333002"/>
      </dsp:txXfrm>
    </dsp:sp>
    <dsp:sp modelId="{414C9270-0EB8-4F28-8DD4-486BB68B0295}">
      <dsp:nvSpPr>
        <dsp:cNvPr id="0" name=""/>
        <dsp:cNvSpPr/>
      </dsp:nvSpPr>
      <dsp:spPr>
        <a:xfrm>
          <a:off x="3249003" y="3112756"/>
          <a:ext cx="2221671" cy="1333002"/>
        </a:xfrm>
        <a:prstGeom prst="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dirty="0"/>
            <a:t>Training</a:t>
          </a:r>
        </a:p>
      </dsp:txBody>
      <dsp:txXfrm>
        <a:off x="3249003" y="3112756"/>
        <a:ext cx="2221671" cy="1333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50DDC-E85D-4E20-97AC-907558338CFF}">
      <dsp:nvSpPr>
        <dsp:cNvPr id="0" name=""/>
        <dsp:cNvSpPr/>
      </dsp:nvSpPr>
      <dsp:spPr>
        <a:xfrm>
          <a:off x="-5763834" y="-889050"/>
          <a:ext cx="6915601" cy="6915601"/>
        </a:xfrm>
        <a:prstGeom prst="blockArc">
          <a:avLst>
            <a:gd name="adj1" fmla="val 18900000"/>
            <a:gd name="adj2" fmla="val 2700000"/>
            <a:gd name="adj3" fmla="val 312"/>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AEC73B-7828-4B27-91CE-296F5ADF1C49}">
      <dsp:nvSpPr>
        <dsp:cNvPr id="0" name=""/>
        <dsp:cNvSpPr/>
      </dsp:nvSpPr>
      <dsp:spPr>
        <a:xfrm>
          <a:off x="971501" y="733943"/>
          <a:ext cx="5248322" cy="146768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4972" tIns="53340" rIns="53340" bIns="53340" numCol="1" spcCol="1270" anchor="ctr" anchorCtr="0">
          <a:noAutofit/>
        </a:bodyPr>
        <a:lstStyle/>
        <a:p>
          <a:pPr marL="0" lvl="0" indent="0" algn="l" defTabSz="933450">
            <a:lnSpc>
              <a:spcPct val="90000"/>
            </a:lnSpc>
            <a:spcBef>
              <a:spcPct val="0"/>
            </a:spcBef>
            <a:spcAft>
              <a:spcPct val="35000"/>
            </a:spcAft>
            <a:buNone/>
          </a:pPr>
          <a:r>
            <a:rPr lang="en-IE" sz="2100" kern="1200" dirty="0">
              <a:solidFill>
                <a:schemeClr val="tx1"/>
              </a:solidFill>
              <a:latin typeface="+mn-lt"/>
            </a:rPr>
            <a:t>Getting Started</a:t>
          </a:r>
        </a:p>
      </dsp:txBody>
      <dsp:txXfrm>
        <a:off x="971501" y="733943"/>
        <a:ext cx="5248322" cy="1467681"/>
      </dsp:txXfrm>
    </dsp:sp>
    <dsp:sp modelId="{D99A5519-79E6-4E44-94DD-A23DF74C1EED}">
      <dsp:nvSpPr>
        <dsp:cNvPr id="0" name=""/>
        <dsp:cNvSpPr/>
      </dsp:nvSpPr>
      <dsp:spPr>
        <a:xfrm>
          <a:off x="27100" y="550483"/>
          <a:ext cx="1834601" cy="1834601"/>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F9623A-1C4C-44F2-8FB9-2A0ED1F47B89}">
      <dsp:nvSpPr>
        <dsp:cNvPr id="0" name=""/>
        <dsp:cNvSpPr/>
      </dsp:nvSpPr>
      <dsp:spPr>
        <a:xfrm>
          <a:off x="944401" y="2935876"/>
          <a:ext cx="5248322" cy="146768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4972"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latin typeface="+mn-lt"/>
            </a:rPr>
            <a:t>Preparing the School Budget 2024/2025​</a:t>
          </a:r>
        </a:p>
      </dsp:txBody>
      <dsp:txXfrm>
        <a:off x="944401" y="2935876"/>
        <a:ext cx="5248322" cy="1467681"/>
      </dsp:txXfrm>
    </dsp:sp>
    <dsp:sp modelId="{41D5590B-9ED9-4CDC-BE12-4268B8E01F88}">
      <dsp:nvSpPr>
        <dsp:cNvPr id="0" name=""/>
        <dsp:cNvSpPr/>
      </dsp:nvSpPr>
      <dsp:spPr>
        <a:xfrm>
          <a:off x="27100" y="2752416"/>
          <a:ext cx="1834601" cy="1834601"/>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3EEAB-1E95-41AB-B4E6-C27B257BF196}">
      <dsp:nvSpPr>
        <dsp:cNvPr id="0" name=""/>
        <dsp:cNvSpPr/>
      </dsp:nvSpPr>
      <dsp:spPr>
        <a:xfrm rot="10800000">
          <a:off x="1737697" y="2526"/>
          <a:ext cx="5405120" cy="1505029"/>
        </a:xfrm>
        <a:prstGeom prst="homePlat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676" tIns="91440" rIns="170688" bIns="91440" numCol="1" spcCol="1270" anchor="ctr" anchorCtr="0">
          <a:noAutofit/>
        </a:bodyPr>
        <a:lstStyle/>
        <a:p>
          <a:pPr marL="0" lvl="0" indent="0" algn="ctr" defTabSz="1066800">
            <a:lnSpc>
              <a:spcPct val="90000"/>
            </a:lnSpc>
            <a:spcBef>
              <a:spcPct val="0"/>
            </a:spcBef>
            <a:spcAft>
              <a:spcPct val="35000"/>
            </a:spcAft>
            <a:buNone/>
          </a:pPr>
          <a:r>
            <a:rPr lang="en-IE" sz="2400" kern="1200"/>
            <a:t>DE grants and state funding</a:t>
          </a:r>
          <a:endParaRPr lang="en-IE" sz="2400" kern="1200" dirty="0"/>
        </a:p>
      </dsp:txBody>
      <dsp:txXfrm rot="10800000">
        <a:off x="2113954" y="2526"/>
        <a:ext cx="5028863" cy="1505029"/>
      </dsp:txXfrm>
    </dsp:sp>
    <dsp:sp modelId="{AD3BE77E-B5F7-44A6-9D99-1E1761D4B169}">
      <dsp:nvSpPr>
        <dsp:cNvPr id="0" name=""/>
        <dsp:cNvSpPr/>
      </dsp:nvSpPr>
      <dsp:spPr>
        <a:xfrm>
          <a:off x="985182" y="2526"/>
          <a:ext cx="1505029" cy="1505029"/>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6000" r="-2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BB8B7F-9CEC-444A-BAE7-EE5361042B4B}">
      <dsp:nvSpPr>
        <dsp:cNvPr id="0" name=""/>
        <dsp:cNvSpPr/>
      </dsp:nvSpPr>
      <dsp:spPr>
        <a:xfrm rot="10800000">
          <a:off x="1703591" y="1751066"/>
          <a:ext cx="5405120" cy="1505029"/>
        </a:xfrm>
        <a:prstGeom prst="homePlate">
          <a:avLst/>
        </a:prstGeom>
        <a:solidFill>
          <a:schemeClr val="accent4">
            <a:hueOff val="-533322"/>
            <a:satOff val="-6388"/>
            <a:lumOff val="17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676" tIns="91440" rIns="170688" bIns="91440" numCol="1" spcCol="1270" anchor="ctr" anchorCtr="0">
          <a:noAutofit/>
        </a:bodyPr>
        <a:lstStyle/>
        <a:p>
          <a:pPr marL="0" lvl="0" indent="0" algn="ctr" defTabSz="1066800">
            <a:lnSpc>
              <a:spcPct val="90000"/>
            </a:lnSpc>
            <a:spcBef>
              <a:spcPct val="0"/>
            </a:spcBef>
            <a:spcAft>
              <a:spcPct val="35000"/>
            </a:spcAft>
            <a:buNone/>
          </a:pPr>
          <a:r>
            <a:rPr lang="en-IE" sz="2400" kern="1200"/>
            <a:t>School generated income (e.g. student insurance, school tour, buses, hire of facilities)</a:t>
          </a:r>
          <a:endParaRPr lang="en-IE" sz="2400" kern="1200" dirty="0"/>
        </a:p>
      </dsp:txBody>
      <dsp:txXfrm rot="10800000">
        <a:off x="2079848" y="1751066"/>
        <a:ext cx="5028863" cy="1505029"/>
      </dsp:txXfrm>
    </dsp:sp>
    <dsp:sp modelId="{B62B8D0A-1F24-467F-A8D2-119F7DE1CC2A}">
      <dsp:nvSpPr>
        <dsp:cNvPr id="0" name=""/>
        <dsp:cNvSpPr/>
      </dsp:nvSpPr>
      <dsp:spPr>
        <a:xfrm>
          <a:off x="951048" y="1751066"/>
          <a:ext cx="1505029" cy="150502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F95A75-F32E-461A-B8BE-094BDE5691F7}">
      <dsp:nvSpPr>
        <dsp:cNvPr id="0" name=""/>
        <dsp:cNvSpPr/>
      </dsp:nvSpPr>
      <dsp:spPr>
        <a:xfrm rot="10800000">
          <a:off x="1740183" y="3522482"/>
          <a:ext cx="5405120" cy="1505029"/>
        </a:xfrm>
        <a:prstGeom prst="homePlate">
          <a:avLst/>
        </a:prstGeom>
        <a:solidFill>
          <a:schemeClr val="accent4">
            <a:hueOff val="-1066644"/>
            <a:satOff val="-12776"/>
            <a:lumOff val="353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676" tIns="91440" rIns="170688" bIns="91440" numCol="1" spcCol="1270" anchor="ctr" anchorCtr="0">
          <a:noAutofit/>
        </a:bodyPr>
        <a:lstStyle/>
        <a:p>
          <a:pPr marL="0" lvl="0" indent="0" algn="ctr" defTabSz="1066800">
            <a:lnSpc>
              <a:spcPct val="100000"/>
            </a:lnSpc>
            <a:spcBef>
              <a:spcPct val="0"/>
            </a:spcBef>
            <a:spcAft>
              <a:spcPct val="35000"/>
            </a:spcAft>
            <a:buNone/>
          </a:pPr>
          <a:r>
            <a:rPr lang="en-IE" sz="2400" kern="1200">
              <a:latin typeface="Century Gothic" panose="020B0502020202020204"/>
              <a:ea typeface="+mn-ea"/>
              <a:cs typeface="+mn-cs"/>
            </a:rPr>
            <a:t>Voluntary contributions, fundraising, donations etc</a:t>
          </a:r>
          <a:endParaRPr lang="en-IE" sz="2400" kern="1200" dirty="0">
            <a:latin typeface="Century Gothic" panose="020B0502020202020204"/>
            <a:ea typeface="+mn-ea"/>
            <a:cs typeface="+mn-cs"/>
          </a:endParaRPr>
        </a:p>
      </dsp:txBody>
      <dsp:txXfrm rot="10800000">
        <a:off x="2116440" y="3522482"/>
        <a:ext cx="5028863" cy="1505029"/>
      </dsp:txXfrm>
    </dsp:sp>
    <dsp:sp modelId="{498658F5-8387-4EA0-BB21-EA32C3A4AC36}">
      <dsp:nvSpPr>
        <dsp:cNvPr id="0" name=""/>
        <dsp:cNvSpPr/>
      </dsp:nvSpPr>
      <dsp:spPr>
        <a:xfrm>
          <a:off x="987620" y="3522482"/>
          <a:ext cx="1505029" cy="1505029"/>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6000" r="-2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A5BBF-D911-4415-A065-C26500B91A6D}">
      <dsp:nvSpPr>
        <dsp:cNvPr id="0" name=""/>
        <dsp:cNvSpPr/>
      </dsp:nvSpPr>
      <dsp:spPr>
        <a:xfrm>
          <a:off x="2011166" y="2035"/>
          <a:ext cx="1879992" cy="97598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b="1" kern="1200" dirty="0"/>
            <a:t>Hire of Facilities</a:t>
          </a:r>
        </a:p>
      </dsp:txBody>
      <dsp:txXfrm>
        <a:off x="2058810" y="49679"/>
        <a:ext cx="1784704" cy="880699"/>
      </dsp:txXfrm>
    </dsp:sp>
    <dsp:sp modelId="{E87DBE88-4A65-4159-9F4C-B0BDC2571096}">
      <dsp:nvSpPr>
        <dsp:cNvPr id="0" name=""/>
        <dsp:cNvSpPr/>
      </dsp:nvSpPr>
      <dsp:spPr>
        <a:xfrm>
          <a:off x="1001286" y="490029"/>
          <a:ext cx="3899751" cy="3899751"/>
        </a:xfrm>
        <a:custGeom>
          <a:avLst/>
          <a:gdLst/>
          <a:ahLst/>
          <a:cxnLst/>
          <a:rect l="0" t="0" r="0" b="0"/>
          <a:pathLst>
            <a:path>
              <a:moveTo>
                <a:pt x="2897887" y="245971"/>
              </a:moveTo>
              <a:arcTo wR="1949875" hR="1949875" stAng="17945431" swAng="1598032"/>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65B212-D8AD-4889-810D-6F772E31D1CD}">
      <dsp:nvSpPr>
        <dsp:cNvPr id="0" name=""/>
        <dsp:cNvSpPr/>
      </dsp:nvSpPr>
      <dsp:spPr>
        <a:xfrm>
          <a:off x="3865608" y="1349367"/>
          <a:ext cx="1879992" cy="975987"/>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622300">
            <a:lnSpc>
              <a:spcPct val="90000"/>
            </a:lnSpc>
            <a:spcBef>
              <a:spcPct val="0"/>
            </a:spcBef>
            <a:spcAft>
              <a:spcPct val="35000"/>
            </a:spcAft>
            <a:buNone/>
          </a:pPr>
          <a:r>
            <a:rPr lang="en-IE" sz="1800" b="1" kern="1200">
              <a:latin typeface="Century Gothic" panose="020B0502020202020204"/>
              <a:ea typeface="+mn-ea"/>
              <a:cs typeface="+mn-cs"/>
            </a:rPr>
            <a:t>School Tours</a:t>
          </a:r>
          <a:endParaRPr lang="en-IE" sz="1800" b="1" kern="1200" dirty="0">
            <a:latin typeface="Century Gothic" panose="020B0502020202020204"/>
            <a:ea typeface="+mn-ea"/>
            <a:cs typeface="+mn-cs"/>
          </a:endParaRPr>
        </a:p>
      </dsp:txBody>
      <dsp:txXfrm>
        <a:off x="3913252" y="1397011"/>
        <a:ext cx="1784704" cy="880699"/>
      </dsp:txXfrm>
    </dsp:sp>
    <dsp:sp modelId="{01EA05ED-630E-432D-8F5C-EDA4BE8038B4}">
      <dsp:nvSpPr>
        <dsp:cNvPr id="0" name=""/>
        <dsp:cNvSpPr/>
      </dsp:nvSpPr>
      <dsp:spPr>
        <a:xfrm>
          <a:off x="1001286" y="490029"/>
          <a:ext cx="3899751" cy="3899751"/>
        </a:xfrm>
        <a:custGeom>
          <a:avLst/>
          <a:gdLst/>
          <a:ahLst/>
          <a:cxnLst/>
          <a:rect l="0" t="0" r="0" b="0"/>
          <a:pathLst>
            <a:path>
              <a:moveTo>
                <a:pt x="3897077" y="1847788"/>
              </a:moveTo>
              <a:arcTo wR="1949875" hR="1949875" stAng="21419931" swAng="2196216"/>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844A8C-5C8A-4967-B870-E09B2BFBFE48}">
      <dsp:nvSpPr>
        <dsp:cNvPr id="0" name=""/>
        <dsp:cNvSpPr/>
      </dsp:nvSpPr>
      <dsp:spPr>
        <a:xfrm>
          <a:off x="3157274" y="3529394"/>
          <a:ext cx="1879992" cy="975987"/>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622300">
            <a:lnSpc>
              <a:spcPct val="90000"/>
            </a:lnSpc>
            <a:spcBef>
              <a:spcPct val="0"/>
            </a:spcBef>
            <a:spcAft>
              <a:spcPct val="35000"/>
            </a:spcAft>
            <a:buNone/>
          </a:pPr>
          <a:r>
            <a:rPr lang="en-IE" sz="1800" b="1" kern="1200">
              <a:latin typeface="Century Gothic" panose="020B0502020202020204"/>
              <a:ea typeface="+mn-ea"/>
              <a:cs typeface="+mn-cs"/>
            </a:rPr>
            <a:t>Bus Hire</a:t>
          </a:r>
          <a:endParaRPr lang="en-IE" sz="1800" b="1" kern="1200" dirty="0">
            <a:latin typeface="Century Gothic" panose="020B0502020202020204"/>
            <a:ea typeface="+mn-ea"/>
            <a:cs typeface="+mn-cs"/>
          </a:endParaRPr>
        </a:p>
      </dsp:txBody>
      <dsp:txXfrm>
        <a:off x="3204918" y="3577038"/>
        <a:ext cx="1784704" cy="880699"/>
      </dsp:txXfrm>
    </dsp:sp>
    <dsp:sp modelId="{C87CFFE4-B7A6-4BDA-9551-8A793418F64B}">
      <dsp:nvSpPr>
        <dsp:cNvPr id="0" name=""/>
        <dsp:cNvSpPr/>
      </dsp:nvSpPr>
      <dsp:spPr>
        <a:xfrm>
          <a:off x="939550" y="497589"/>
          <a:ext cx="3899751" cy="3899751"/>
        </a:xfrm>
        <a:custGeom>
          <a:avLst/>
          <a:gdLst/>
          <a:ahLst/>
          <a:cxnLst/>
          <a:rect l="0" t="0" r="0" b="0"/>
          <a:pathLst>
            <a:path>
              <a:moveTo>
                <a:pt x="2213543" y="3881842"/>
              </a:moveTo>
              <a:arcTo wR="1949875" hR="1949875" stAng="4933709" swAng="730533"/>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AF693E-5136-494B-8197-16DD0F6E47B7}">
      <dsp:nvSpPr>
        <dsp:cNvPr id="0" name=""/>
        <dsp:cNvSpPr/>
      </dsp:nvSpPr>
      <dsp:spPr>
        <a:xfrm>
          <a:off x="855498" y="3538957"/>
          <a:ext cx="1879992" cy="975987"/>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622300">
            <a:lnSpc>
              <a:spcPct val="90000"/>
            </a:lnSpc>
            <a:spcBef>
              <a:spcPct val="0"/>
            </a:spcBef>
            <a:spcAft>
              <a:spcPct val="35000"/>
            </a:spcAft>
            <a:buNone/>
          </a:pPr>
          <a:r>
            <a:rPr lang="en-IE" sz="1800" b="1" kern="1200" dirty="0">
              <a:latin typeface="Century Gothic" panose="020B0502020202020204"/>
              <a:ea typeface="+mn-ea"/>
              <a:cs typeface="+mn-cs"/>
            </a:rPr>
            <a:t>Arts &amp; Crafts Photocopying</a:t>
          </a:r>
        </a:p>
      </dsp:txBody>
      <dsp:txXfrm>
        <a:off x="903142" y="3586601"/>
        <a:ext cx="1784704" cy="880699"/>
      </dsp:txXfrm>
    </dsp:sp>
    <dsp:sp modelId="{82716179-E2A2-45B3-9C7A-405E08CE449F}">
      <dsp:nvSpPr>
        <dsp:cNvPr id="0" name=""/>
        <dsp:cNvSpPr/>
      </dsp:nvSpPr>
      <dsp:spPr>
        <a:xfrm>
          <a:off x="999873" y="511935"/>
          <a:ext cx="3899751" cy="3899751"/>
        </a:xfrm>
        <a:custGeom>
          <a:avLst/>
          <a:gdLst/>
          <a:ahLst/>
          <a:cxnLst/>
          <a:rect l="0" t="0" r="0" b="0"/>
          <a:pathLst>
            <a:path>
              <a:moveTo>
                <a:pt x="317623" y="3016538"/>
              </a:moveTo>
              <a:arcTo wR="1949875" hR="1949875" stAng="8810145" swAng="2208507"/>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9C630F-41B3-4092-A1BC-E4021F51408D}">
      <dsp:nvSpPr>
        <dsp:cNvPr id="0" name=""/>
        <dsp:cNvSpPr/>
      </dsp:nvSpPr>
      <dsp:spPr>
        <a:xfrm>
          <a:off x="156724" y="1349367"/>
          <a:ext cx="1879992" cy="975987"/>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622300">
            <a:lnSpc>
              <a:spcPct val="90000"/>
            </a:lnSpc>
            <a:spcBef>
              <a:spcPct val="0"/>
            </a:spcBef>
            <a:spcAft>
              <a:spcPct val="35000"/>
            </a:spcAft>
            <a:buNone/>
          </a:pPr>
          <a:r>
            <a:rPr lang="en-IE" sz="1800" b="1" kern="1200" dirty="0">
              <a:latin typeface="Century Gothic" panose="020B0502020202020204"/>
              <a:ea typeface="+mn-ea"/>
              <a:cs typeface="+mn-cs"/>
            </a:rPr>
            <a:t>Student Insurance</a:t>
          </a:r>
        </a:p>
      </dsp:txBody>
      <dsp:txXfrm>
        <a:off x="204368" y="1397011"/>
        <a:ext cx="1784704" cy="880699"/>
      </dsp:txXfrm>
    </dsp:sp>
    <dsp:sp modelId="{BCBA1C5B-CE23-4C48-992F-589CCA7F5299}">
      <dsp:nvSpPr>
        <dsp:cNvPr id="0" name=""/>
        <dsp:cNvSpPr/>
      </dsp:nvSpPr>
      <dsp:spPr>
        <a:xfrm>
          <a:off x="1001286" y="490029"/>
          <a:ext cx="3899751" cy="3899751"/>
        </a:xfrm>
        <a:custGeom>
          <a:avLst/>
          <a:gdLst/>
          <a:ahLst/>
          <a:cxnLst/>
          <a:rect l="0" t="0" r="0" b="0"/>
          <a:pathLst>
            <a:path>
              <a:moveTo>
                <a:pt x="338619" y="851755"/>
              </a:moveTo>
              <a:arcTo wR="1949875" hR="1949875" stAng="12856537" swAng="1598032"/>
            </a:path>
          </a:pathLst>
        </a:custGeom>
        <a:noFill/>
        <a:ln w="9525"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A5BBF-D911-4415-A065-C26500B91A6D}">
      <dsp:nvSpPr>
        <dsp:cNvPr id="0" name=""/>
        <dsp:cNvSpPr/>
      </dsp:nvSpPr>
      <dsp:spPr>
        <a:xfrm>
          <a:off x="1786216" y="36"/>
          <a:ext cx="1836631" cy="1060947"/>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622300">
            <a:lnSpc>
              <a:spcPct val="90000"/>
            </a:lnSpc>
            <a:spcBef>
              <a:spcPct val="0"/>
            </a:spcBef>
            <a:spcAft>
              <a:spcPct val="35000"/>
            </a:spcAft>
            <a:buNone/>
          </a:pPr>
          <a:r>
            <a:rPr lang="en-IE" sz="1800" b="1" kern="1200" dirty="0">
              <a:latin typeface="Century Gothic" panose="020B0502020202020204"/>
              <a:ea typeface="+mn-ea"/>
              <a:cs typeface="+mn-cs"/>
            </a:rPr>
            <a:t>Restricted Unrestricted Fundraising</a:t>
          </a:r>
        </a:p>
      </dsp:txBody>
      <dsp:txXfrm>
        <a:off x="1838007" y="51827"/>
        <a:ext cx="1733049" cy="957365"/>
      </dsp:txXfrm>
    </dsp:sp>
    <dsp:sp modelId="{E87DBE88-4A65-4159-9F4C-B0BDC2571096}">
      <dsp:nvSpPr>
        <dsp:cNvPr id="0" name=""/>
        <dsp:cNvSpPr/>
      </dsp:nvSpPr>
      <dsp:spPr>
        <a:xfrm>
          <a:off x="949042" y="530510"/>
          <a:ext cx="3510978" cy="3510978"/>
        </a:xfrm>
        <a:custGeom>
          <a:avLst/>
          <a:gdLst/>
          <a:ahLst/>
          <a:cxnLst/>
          <a:rect l="0" t="0" r="0" b="0"/>
          <a:pathLst>
            <a:path>
              <a:moveTo>
                <a:pt x="2684229" y="265796"/>
              </a:moveTo>
              <a:arcTo wR="1755489" hR="1755489" stAng="18116475" swAng="2404204"/>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65B212-D8AD-4889-810D-6F772E31D1CD}">
      <dsp:nvSpPr>
        <dsp:cNvPr id="0" name=""/>
        <dsp:cNvSpPr/>
      </dsp:nvSpPr>
      <dsp:spPr>
        <a:xfrm>
          <a:off x="3541705" y="1755526"/>
          <a:ext cx="1836631" cy="1060947"/>
        </a:xfrm>
        <a:prstGeom prst="roundRect">
          <a:avLst/>
        </a:prstGeom>
        <a:solidFill>
          <a:schemeClr val="accent3">
            <a:hueOff val="3749681"/>
            <a:satOff val="730"/>
            <a:lumOff val="39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622300">
            <a:lnSpc>
              <a:spcPct val="90000"/>
            </a:lnSpc>
            <a:spcBef>
              <a:spcPct val="0"/>
            </a:spcBef>
            <a:spcAft>
              <a:spcPct val="35000"/>
            </a:spcAft>
            <a:buNone/>
          </a:pPr>
          <a:r>
            <a:rPr lang="en-IE" sz="1800" b="1" kern="1200">
              <a:latin typeface="Century Gothic" panose="020B0502020202020204"/>
              <a:ea typeface="+mn-ea"/>
              <a:cs typeface="+mn-cs"/>
            </a:rPr>
            <a:t>Donations</a:t>
          </a:r>
          <a:endParaRPr lang="en-IE" sz="1800" b="1" kern="1200" dirty="0">
            <a:latin typeface="Century Gothic" panose="020B0502020202020204"/>
            <a:ea typeface="+mn-ea"/>
            <a:cs typeface="+mn-cs"/>
          </a:endParaRPr>
        </a:p>
      </dsp:txBody>
      <dsp:txXfrm>
        <a:off x="3593496" y="1807317"/>
        <a:ext cx="1733049" cy="957365"/>
      </dsp:txXfrm>
    </dsp:sp>
    <dsp:sp modelId="{01EA05ED-630E-432D-8F5C-EDA4BE8038B4}">
      <dsp:nvSpPr>
        <dsp:cNvPr id="0" name=""/>
        <dsp:cNvSpPr/>
      </dsp:nvSpPr>
      <dsp:spPr>
        <a:xfrm>
          <a:off x="949042" y="530510"/>
          <a:ext cx="3510978" cy="3510978"/>
        </a:xfrm>
        <a:custGeom>
          <a:avLst/>
          <a:gdLst/>
          <a:ahLst/>
          <a:cxnLst/>
          <a:rect l="0" t="0" r="0" b="0"/>
          <a:pathLst>
            <a:path>
              <a:moveTo>
                <a:pt x="3425165" y="2297635"/>
              </a:moveTo>
              <a:arcTo wR="1755489" hR="1755489" stAng="1079321" swAng="2404204"/>
            </a:path>
          </a:pathLst>
        </a:custGeom>
        <a:noFill/>
        <a:ln w="9525" cap="rnd" cmpd="sng" algn="ctr">
          <a:solidFill>
            <a:schemeClr val="accent3">
              <a:hueOff val="3749681"/>
              <a:satOff val="730"/>
              <a:lumOff val="3922"/>
              <a:alphaOff val="0"/>
            </a:schemeClr>
          </a:solidFill>
          <a:prstDash val="solid"/>
        </a:ln>
        <a:effectLst/>
      </dsp:spPr>
      <dsp:style>
        <a:lnRef idx="1">
          <a:scrgbClr r="0" g="0" b="0"/>
        </a:lnRef>
        <a:fillRef idx="0">
          <a:scrgbClr r="0" g="0" b="0"/>
        </a:fillRef>
        <a:effectRef idx="0">
          <a:scrgbClr r="0" g="0" b="0"/>
        </a:effectRef>
        <a:fontRef idx="minor"/>
      </dsp:style>
    </dsp:sp>
    <dsp:sp modelId="{40844A8C-5C8A-4967-B870-E09B2BFBFE48}">
      <dsp:nvSpPr>
        <dsp:cNvPr id="0" name=""/>
        <dsp:cNvSpPr/>
      </dsp:nvSpPr>
      <dsp:spPr>
        <a:xfrm>
          <a:off x="1786216" y="3511015"/>
          <a:ext cx="1836631" cy="1060947"/>
        </a:xfrm>
        <a:prstGeom prst="roundRect">
          <a:avLst/>
        </a:prstGeom>
        <a:solidFill>
          <a:schemeClr val="accent3">
            <a:hueOff val="7499362"/>
            <a:satOff val="1459"/>
            <a:lumOff val="78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622300">
            <a:lnSpc>
              <a:spcPct val="90000"/>
            </a:lnSpc>
            <a:spcBef>
              <a:spcPct val="0"/>
            </a:spcBef>
            <a:spcAft>
              <a:spcPct val="35000"/>
            </a:spcAft>
            <a:buNone/>
          </a:pPr>
          <a:r>
            <a:rPr lang="en-IE" sz="1800" b="1" kern="1200">
              <a:latin typeface="Century Gothic" panose="020B0502020202020204"/>
              <a:ea typeface="+mn-ea"/>
              <a:cs typeface="+mn-cs"/>
            </a:rPr>
            <a:t>Parents Association</a:t>
          </a:r>
          <a:endParaRPr lang="en-IE" sz="1800" b="1" kern="1200" dirty="0">
            <a:latin typeface="Century Gothic" panose="020B0502020202020204"/>
            <a:ea typeface="+mn-ea"/>
            <a:cs typeface="+mn-cs"/>
          </a:endParaRPr>
        </a:p>
      </dsp:txBody>
      <dsp:txXfrm>
        <a:off x="1838007" y="3562806"/>
        <a:ext cx="1733049" cy="957365"/>
      </dsp:txXfrm>
    </dsp:sp>
    <dsp:sp modelId="{C87CFFE4-B7A6-4BDA-9551-8A793418F64B}">
      <dsp:nvSpPr>
        <dsp:cNvPr id="0" name=""/>
        <dsp:cNvSpPr/>
      </dsp:nvSpPr>
      <dsp:spPr>
        <a:xfrm>
          <a:off x="949042" y="530510"/>
          <a:ext cx="3510978" cy="3510978"/>
        </a:xfrm>
        <a:custGeom>
          <a:avLst/>
          <a:gdLst/>
          <a:ahLst/>
          <a:cxnLst/>
          <a:rect l="0" t="0" r="0" b="0"/>
          <a:pathLst>
            <a:path>
              <a:moveTo>
                <a:pt x="826748" y="3245181"/>
              </a:moveTo>
              <a:arcTo wR="1755489" hR="1755489" stAng="7316475" swAng="2404204"/>
            </a:path>
          </a:pathLst>
        </a:custGeom>
        <a:noFill/>
        <a:ln w="9525" cap="rnd" cmpd="sng" algn="ctr">
          <a:solidFill>
            <a:schemeClr val="accent3">
              <a:hueOff val="7499362"/>
              <a:satOff val="1459"/>
              <a:lumOff val="7843"/>
              <a:alphaOff val="0"/>
            </a:schemeClr>
          </a:solidFill>
          <a:prstDash val="solid"/>
        </a:ln>
        <a:effectLst/>
      </dsp:spPr>
      <dsp:style>
        <a:lnRef idx="1">
          <a:scrgbClr r="0" g="0" b="0"/>
        </a:lnRef>
        <a:fillRef idx="0">
          <a:scrgbClr r="0" g="0" b="0"/>
        </a:fillRef>
        <a:effectRef idx="0">
          <a:scrgbClr r="0" g="0" b="0"/>
        </a:effectRef>
        <a:fontRef idx="minor"/>
      </dsp:style>
    </dsp:sp>
    <dsp:sp modelId="{159C630F-41B3-4092-A1BC-E4021F51408D}">
      <dsp:nvSpPr>
        <dsp:cNvPr id="0" name=""/>
        <dsp:cNvSpPr/>
      </dsp:nvSpPr>
      <dsp:spPr>
        <a:xfrm>
          <a:off x="30727" y="1755526"/>
          <a:ext cx="1836631" cy="1060947"/>
        </a:xfrm>
        <a:prstGeom prst="roundRect">
          <a:avLst/>
        </a:prstGeom>
        <a:solidFill>
          <a:schemeClr val="accent3">
            <a:hueOff val="11249043"/>
            <a:satOff val="2189"/>
            <a:lumOff val="117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622300">
            <a:lnSpc>
              <a:spcPct val="90000"/>
            </a:lnSpc>
            <a:spcBef>
              <a:spcPct val="0"/>
            </a:spcBef>
            <a:spcAft>
              <a:spcPct val="35000"/>
            </a:spcAft>
            <a:buNone/>
          </a:pPr>
          <a:r>
            <a:rPr lang="en-IE" sz="1800" b="1" kern="1200" dirty="0">
              <a:latin typeface="Century Gothic" panose="020B0502020202020204"/>
              <a:ea typeface="+mn-ea"/>
              <a:cs typeface="+mn-cs"/>
            </a:rPr>
            <a:t>Voluntary Contributions</a:t>
          </a:r>
        </a:p>
      </dsp:txBody>
      <dsp:txXfrm>
        <a:off x="82518" y="1807317"/>
        <a:ext cx="1733049" cy="957365"/>
      </dsp:txXfrm>
    </dsp:sp>
    <dsp:sp modelId="{BCBA1C5B-CE23-4C48-992F-589CCA7F5299}">
      <dsp:nvSpPr>
        <dsp:cNvPr id="0" name=""/>
        <dsp:cNvSpPr/>
      </dsp:nvSpPr>
      <dsp:spPr>
        <a:xfrm>
          <a:off x="949042" y="530510"/>
          <a:ext cx="3510978" cy="3510978"/>
        </a:xfrm>
        <a:custGeom>
          <a:avLst/>
          <a:gdLst/>
          <a:ahLst/>
          <a:cxnLst/>
          <a:rect l="0" t="0" r="0" b="0"/>
          <a:pathLst>
            <a:path>
              <a:moveTo>
                <a:pt x="85812" y="1213343"/>
              </a:moveTo>
              <a:arcTo wR="1755489" hR="1755489" stAng="11879321" swAng="2404204"/>
            </a:path>
          </a:pathLst>
        </a:custGeom>
        <a:noFill/>
        <a:ln w="9525" cap="rnd" cmpd="sng" algn="ctr">
          <a:solidFill>
            <a:schemeClr val="accent3">
              <a:hueOff val="11249043"/>
              <a:satOff val="2189"/>
              <a:lumOff val="1176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806E1-11F5-4FBA-AE40-C29303E3D778}">
      <dsp:nvSpPr>
        <dsp:cNvPr id="0" name=""/>
        <dsp:cNvSpPr/>
      </dsp:nvSpPr>
      <dsp:spPr>
        <a:xfrm>
          <a:off x="518240" y="1048697"/>
          <a:ext cx="3643649" cy="18218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IE" sz="2900" kern="1200" dirty="0">
              <a:solidFill>
                <a:schemeClr val="tx1"/>
              </a:solidFill>
            </a:rPr>
            <a:t>Budget</a:t>
          </a:r>
        </a:p>
      </dsp:txBody>
      <dsp:txXfrm>
        <a:off x="571599" y="1102056"/>
        <a:ext cx="3536931" cy="1715106"/>
      </dsp:txXfrm>
    </dsp:sp>
    <dsp:sp modelId="{2CA0A805-6A8C-4D55-9EE7-DDF586F787EB}">
      <dsp:nvSpPr>
        <dsp:cNvPr id="0" name=""/>
        <dsp:cNvSpPr/>
      </dsp:nvSpPr>
      <dsp:spPr>
        <a:xfrm rot="19457599">
          <a:off x="3993186" y="1393999"/>
          <a:ext cx="1794867" cy="83671"/>
        </a:xfrm>
        <a:custGeom>
          <a:avLst/>
          <a:gdLst/>
          <a:ahLst/>
          <a:cxnLst/>
          <a:rect l="0" t="0" r="0" b="0"/>
          <a:pathLst>
            <a:path>
              <a:moveTo>
                <a:pt x="0" y="41835"/>
              </a:moveTo>
              <a:lnTo>
                <a:pt x="1794867" y="4183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chemeClr val="tx1"/>
            </a:solidFill>
          </a:endParaRPr>
        </a:p>
      </dsp:txBody>
      <dsp:txXfrm>
        <a:off x="4845748" y="1390963"/>
        <a:ext cx="89743" cy="89743"/>
      </dsp:txXfrm>
    </dsp:sp>
    <dsp:sp modelId="{7CE913EE-EE2D-46CC-B722-596472ABE138}">
      <dsp:nvSpPr>
        <dsp:cNvPr id="0" name=""/>
        <dsp:cNvSpPr/>
      </dsp:nvSpPr>
      <dsp:spPr>
        <a:xfrm>
          <a:off x="5619350" y="1148"/>
          <a:ext cx="3643649" cy="18218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IE" sz="2900" kern="1200" dirty="0">
              <a:solidFill>
                <a:schemeClr val="tx1"/>
              </a:solidFill>
            </a:rPr>
            <a:t>1. Budget Template</a:t>
          </a:r>
        </a:p>
      </dsp:txBody>
      <dsp:txXfrm>
        <a:off x="5672709" y="54507"/>
        <a:ext cx="3536931" cy="1715106"/>
      </dsp:txXfrm>
    </dsp:sp>
    <dsp:sp modelId="{69EA9981-EDE6-4BF1-85FA-452A1D5719EA}">
      <dsp:nvSpPr>
        <dsp:cNvPr id="0" name=""/>
        <dsp:cNvSpPr/>
      </dsp:nvSpPr>
      <dsp:spPr>
        <a:xfrm rot="2142401">
          <a:off x="3993186" y="2441548"/>
          <a:ext cx="1794867" cy="83671"/>
        </a:xfrm>
        <a:custGeom>
          <a:avLst/>
          <a:gdLst/>
          <a:ahLst/>
          <a:cxnLst/>
          <a:rect l="0" t="0" r="0" b="0"/>
          <a:pathLst>
            <a:path>
              <a:moveTo>
                <a:pt x="0" y="41835"/>
              </a:moveTo>
              <a:lnTo>
                <a:pt x="1794867" y="4183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chemeClr val="tx1"/>
            </a:solidFill>
          </a:endParaRPr>
        </a:p>
      </dsp:txBody>
      <dsp:txXfrm>
        <a:off x="4845748" y="2438512"/>
        <a:ext cx="89743" cy="89743"/>
      </dsp:txXfrm>
    </dsp:sp>
    <dsp:sp modelId="{EC2A6223-F21E-4DA3-B925-7736D089B92B}">
      <dsp:nvSpPr>
        <dsp:cNvPr id="0" name=""/>
        <dsp:cNvSpPr/>
      </dsp:nvSpPr>
      <dsp:spPr>
        <a:xfrm>
          <a:off x="5619350" y="2096246"/>
          <a:ext cx="3643649" cy="18218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IE" sz="2900" kern="1200" dirty="0">
              <a:solidFill>
                <a:schemeClr val="tx1"/>
              </a:solidFill>
            </a:rPr>
            <a:t>2. Import budget template to monthly reporting template</a:t>
          </a:r>
        </a:p>
      </dsp:txBody>
      <dsp:txXfrm>
        <a:off x="5672709" y="2149605"/>
        <a:ext cx="3536931" cy="17151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291B8-F9EE-42DF-A16F-537EE49F88DE}">
      <dsp:nvSpPr>
        <dsp:cNvPr id="0" name=""/>
        <dsp:cNvSpPr/>
      </dsp:nvSpPr>
      <dsp:spPr>
        <a:xfrm>
          <a:off x="1375" y="60637"/>
          <a:ext cx="3343202" cy="125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IE" sz="2600" kern="1200" dirty="0">
              <a:solidFill>
                <a:schemeClr val="tx1"/>
              </a:solidFill>
            </a:rPr>
            <a:t>Estimated pupil enrolment numbers</a:t>
          </a:r>
        </a:p>
      </dsp:txBody>
      <dsp:txXfrm>
        <a:off x="1375" y="60637"/>
        <a:ext cx="3343202" cy="1254825"/>
      </dsp:txXfrm>
    </dsp:sp>
    <dsp:sp modelId="{B1C2ABFB-A6A5-480E-A635-70933CE0C3D8}">
      <dsp:nvSpPr>
        <dsp:cNvPr id="0" name=""/>
        <dsp:cNvSpPr/>
      </dsp:nvSpPr>
      <dsp:spPr>
        <a:xfrm>
          <a:off x="3344578" y="60637"/>
          <a:ext cx="508456" cy="1254825"/>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1D4142-87A2-4FBB-8EF1-51462E5C3963}">
      <dsp:nvSpPr>
        <dsp:cNvPr id="0" name=""/>
        <dsp:cNvSpPr/>
      </dsp:nvSpPr>
      <dsp:spPr>
        <a:xfrm>
          <a:off x="4056417" y="60637"/>
          <a:ext cx="6915007" cy="12548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IE" sz="2600" kern="1200" dirty="0">
              <a:solidFill>
                <a:schemeClr val="tx1"/>
              </a:solidFill>
            </a:rPr>
            <a:t>Mainstream pupils</a:t>
          </a:r>
        </a:p>
        <a:p>
          <a:pPr marL="228600" lvl="1" indent="-228600" algn="l" defTabSz="1155700">
            <a:lnSpc>
              <a:spcPct val="90000"/>
            </a:lnSpc>
            <a:spcBef>
              <a:spcPct val="0"/>
            </a:spcBef>
            <a:spcAft>
              <a:spcPct val="15000"/>
            </a:spcAft>
            <a:buChar char="•"/>
          </a:pPr>
          <a:r>
            <a:rPr lang="en-IE" sz="2600" kern="1200" dirty="0">
              <a:solidFill>
                <a:schemeClr val="tx1"/>
              </a:solidFill>
            </a:rPr>
            <a:t>Approved special classes</a:t>
          </a:r>
        </a:p>
      </dsp:txBody>
      <dsp:txXfrm>
        <a:off x="4056417" y="60637"/>
        <a:ext cx="6915007" cy="1254825"/>
      </dsp:txXfrm>
    </dsp:sp>
    <dsp:sp modelId="{B4CD833F-3411-488F-8E57-DFBB6C76E42C}">
      <dsp:nvSpPr>
        <dsp:cNvPr id="0" name=""/>
        <dsp:cNvSpPr/>
      </dsp:nvSpPr>
      <dsp:spPr>
        <a:xfrm>
          <a:off x="1375" y="2245612"/>
          <a:ext cx="3343202"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IE" sz="2600" kern="1200" dirty="0">
              <a:solidFill>
                <a:schemeClr val="tx1"/>
              </a:solidFill>
            </a:rPr>
            <a:t>Reports</a:t>
          </a:r>
        </a:p>
      </dsp:txBody>
      <dsp:txXfrm>
        <a:off x="1375" y="2245612"/>
        <a:ext cx="3343202" cy="514800"/>
      </dsp:txXfrm>
    </dsp:sp>
    <dsp:sp modelId="{61B55F5E-2F13-44D9-968F-FBE3F1704FA0}">
      <dsp:nvSpPr>
        <dsp:cNvPr id="0" name=""/>
        <dsp:cNvSpPr/>
      </dsp:nvSpPr>
      <dsp:spPr>
        <a:xfrm>
          <a:off x="3344578" y="1409062"/>
          <a:ext cx="508456" cy="2187900"/>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E996DD-BE23-48C8-B089-5043C42F5480}">
      <dsp:nvSpPr>
        <dsp:cNvPr id="0" name=""/>
        <dsp:cNvSpPr/>
      </dsp:nvSpPr>
      <dsp:spPr>
        <a:xfrm>
          <a:off x="4056417" y="1409062"/>
          <a:ext cx="6915007" cy="21879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IE" sz="2600" b="1" u="sng" kern="1200" dirty="0">
              <a:solidFill>
                <a:schemeClr val="tx1"/>
              </a:solidFill>
            </a:rPr>
            <a:t>Income and Expenditure </a:t>
          </a:r>
          <a:r>
            <a:rPr lang="en-IE" sz="2600" kern="1200" dirty="0">
              <a:solidFill>
                <a:schemeClr val="tx1"/>
              </a:solidFill>
            </a:rPr>
            <a:t>report for most recent reconciled period in current year</a:t>
          </a:r>
        </a:p>
        <a:p>
          <a:pPr marL="228600" lvl="1" indent="-228600" algn="l" defTabSz="1155700">
            <a:lnSpc>
              <a:spcPct val="90000"/>
            </a:lnSpc>
            <a:spcBef>
              <a:spcPct val="0"/>
            </a:spcBef>
            <a:spcAft>
              <a:spcPct val="15000"/>
            </a:spcAft>
            <a:buChar char="•"/>
          </a:pPr>
          <a:r>
            <a:rPr lang="en-IE" sz="2600" b="1" u="sng" kern="1200" dirty="0">
              <a:solidFill>
                <a:schemeClr val="tx1"/>
              </a:solidFill>
            </a:rPr>
            <a:t>Income and Expenditure </a:t>
          </a:r>
          <a:r>
            <a:rPr lang="en-IE" sz="2600" kern="1200" dirty="0">
              <a:solidFill>
                <a:schemeClr val="tx1"/>
              </a:solidFill>
            </a:rPr>
            <a:t>report for prior year (2022/2023)</a:t>
          </a:r>
        </a:p>
        <a:p>
          <a:pPr marL="228600" lvl="1" indent="-228600" algn="l" defTabSz="1155700">
            <a:lnSpc>
              <a:spcPct val="90000"/>
            </a:lnSpc>
            <a:spcBef>
              <a:spcPct val="0"/>
            </a:spcBef>
            <a:spcAft>
              <a:spcPct val="15000"/>
            </a:spcAft>
            <a:buChar char="•"/>
          </a:pPr>
          <a:r>
            <a:rPr lang="en-IE" sz="2600" b="1" u="sng" kern="1200" dirty="0">
              <a:solidFill>
                <a:schemeClr val="tx1"/>
              </a:solidFill>
            </a:rPr>
            <a:t>Payments reports </a:t>
          </a:r>
          <a:r>
            <a:rPr lang="en-IE" sz="2600" kern="1200" dirty="0">
              <a:solidFill>
                <a:schemeClr val="tx1"/>
              </a:solidFill>
            </a:rPr>
            <a:t>for both years</a:t>
          </a:r>
        </a:p>
      </dsp:txBody>
      <dsp:txXfrm>
        <a:off x="4056417" y="1409062"/>
        <a:ext cx="6915007" cy="21879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806E1-11F5-4FBA-AE40-C29303E3D778}">
      <dsp:nvSpPr>
        <dsp:cNvPr id="0" name=""/>
        <dsp:cNvSpPr/>
      </dsp:nvSpPr>
      <dsp:spPr>
        <a:xfrm>
          <a:off x="518240" y="1048697"/>
          <a:ext cx="3643649" cy="18218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IE" sz="2900" kern="1200" dirty="0">
              <a:solidFill>
                <a:schemeClr val="tx1"/>
              </a:solidFill>
            </a:rPr>
            <a:t>Budget</a:t>
          </a:r>
        </a:p>
      </dsp:txBody>
      <dsp:txXfrm>
        <a:off x="571599" y="1102056"/>
        <a:ext cx="3536931" cy="1715106"/>
      </dsp:txXfrm>
    </dsp:sp>
    <dsp:sp modelId="{2CA0A805-6A8C-4D55-9EE7-DDF586F787EB}">
      <dsp:nvSpPr>
        <dsp:cNvPr id="0" name=""/>
        <dsp:cNvSpPr/>
      </dsp:nvSpPr>
      <dsp:spPr>
        <a:xfrm rot="19457599">
          <a:off x="3993186" y="1393999"/>
          <a:ext cx="1794867" cy="83671"/>
        </a:xfrm>
        <a:custGeom>
          <a:avLst/>
          <a:gdLst/>
          <a:ahLst/>
          <a:cxnLst/>
          <a:rect l="0" t="0" r="0" b="0"/>
          <a:pathLst>
            <a:path>
              <a:moveTo>
                <a:pt x="0" y="41835"/>
              </a:moveTo>
              <a:lnTo>
                <a:pt x="1794867" y="4183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chemeClr val="tx1"/>
            </a:solidFill>
          </a:endParaRPr>
        </a:p>
      </dsp:txBody>
      <dsp:txXfrm>
        <a:off x="4845748" y="1390963"/>
        <a:ext cx="89743" cy="89743"/>
      </dsp:txXfrm>
    </dsp:sp>
    <dsp:sp modelId="{7CE913EE-EE2D-46CC-B722-596472ABE138}">
      <dsp:nvSpPr>
        <dsp:cNvPr id="0" name=""/>
        <dsp:cNvSpPr/>
      </dsp:nvSpPr>
      <dsp:spPr>
        <a:xfrm>
          <a:off x="5619350" y="1148"/>
          <a:ext cx="3643649" cy="18218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IE" sz="2900" kern="1200" dirty="0">
              <a:solidFill>
                <a:schemeClr val="tx1"/>
              </a:solidFill>
            </a:rPr>
            <a:t>1. Budget Template</a:t>
          </a:r>
        </a:p>
      </dsp:txBody>
      <dsp:txXfrm>
        <a:off x="5672709" y="54507"/>
        <a:ext cx="3536931" cy="1715106"/>
      </dsp:txXfrm>
    </dsp:sp>
    <dsp:sp modelId="{69EA9981-EDE6-4BF1-85FA-452A1D5719EA}">
      <dsp:nvSpPr>
        <dsp:cNvPr id="0" name=""/>
        <dsp:cNvSpPr/>
      </dsp:nvSpPr>
      <dsp:spPr>
        <a:xfrm rot="2142401">
          <a:off x="3993186" y="2441548"/>
          <a:ext cx="1794867" cy="83671"/>
        </a:xfrm>
        <a:custGeom>
          <a:avLst/>
          <a:gdLst/>
          <a:ahLst/>
          <a:cxnLst/>
          <a:rect l="0" t="0" r="0" b="0"/>
          <a:pathLst>
            <a:path>
              <a:moveTo>
                <a:pt x="0" y="41835"/>
              </a:moveTo>
              <a:lnTo>
                <a:pt x="1794867" y="4183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chemeClr val="tx1"/>
            </a:solidFill>
          </a:endParaRPr>
        </a:p>
      </dsp:txBody>
      <dsp:txXfrm>
        <a:off x="4845748" y="2438512"/>
        <a:ext cx="89743" cy="89743"/>
      </dsp:txXfrm>
    </dsp:sp>
    <dsp:sp modelId="{EC2A6223-F21E-4DA3-B925-7736D089B92B}">
      <dsp:nvSpPr>
        <dsp:cNvPr id="0" name=""/>
        <dsp:cNvSpPr/>
      </dsp:nvSpPr>
      <dsp:spPr>
        <a:xfrm>
          <a:off x="5619350" y="2096246"/>
          <a:ext cx="3643649" cy="18218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IE" sz="2900" kern="1200" dirty="0">
              <a:solidFill>
                <a:schemeClr val="tx1"/>
              </a:solidFill>
            </a:rPr>
            <a:t>2. Import budget template to monthly reporting template</a:t>
          </a:r>
        </a:p>
      </dsp:txBody>
      <dsp:txXfrm>
        <a:off x="5672709" y="2149605"/>
        <a:ext cx="3536931" cy="17151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59BEA-82BC-4476-91F2-380E77DBADB6}"/>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9DE9C3-2AB8-44E5-BCFE-5DD42DFC5640}"/>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A6D7858F-6309-4F09-BEA0-6CBF97E55806}" type="datetimeFigureOut">
              <a:rPr lang="en-US" smtClean="0"/>
              <a:t>4/25/2024</a:t>
            </a:fld>
            <a:endParaRPr lang="en-US" dirty="0"/>
          </a:p>
        </p:txBody>
      </p:sp>
      <p:sp>
        <p:nvSpPr>
          <p:cNvPr id="4" name="Footer Placeholder 3">
            <a:extLst>
              <a:ext uri="{FF2B5EF4-FFF2-40B4-BE49-F238E27FC236}">
                <a16:creationId xmlns:a16="http://schemas.microsoft.com/office/drawing/2014/main" id="{5E1B971B-9BC3-41DB-91DC-F03F5C808D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A0720E-F4E2-435B-A885-9194BA3026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F8AE00-5498-4F06-8655-F21703489BCA}" type="slidenum">
              <a:rPr lang="en-US" smtClean="0"/>
              <a:t>‹#›</a:t>
            </a:fld>
            <a:endParaRPr lang="en-US" dirty="0"/>
          </a:p>
        </p:txBody>
      </p:sp>
    </p:spTree>
    <p:extLst>
      <p:ext uri="{BB962C8B-B14F-4D97-AF65-F5344CB8AC3E}">
        <p14:creationId xmlns:p14="http://schemas.microsoft.com/office/powerpoint/2010/main" val="37734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F4F53C5D-CD12-6D4C-A980-0612968271E2}" type="datetimeFigureOut">
              <a:rPr lang="en-US" smtClean="0"/>
              <a:t>4/25/2024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167F0-0840-1348-BFE4-C6298BBC0698}" type="slidenum">
              <a:rPr lang="en-US" smtClean="0"/>
              <a:t>‹#›</a:t>
            </a:fld>
            <a:endParaRPr lang="en-US" dirty="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latin typeface="Calibri" panose="020F0502020204030204" pitchFamily="34" charset="0"/>
                <a:ea typeface="Calibri" panose="020F0502020204030204" pitchFamily="34" charset="0"/>
                <a:cs typeface="Times New Roman" panose="02020603050405020304" pitchFamily="18" charset="0"/>
              </a:rPr>
              <a:t>Good evening and welcome to FSSU webinar on the preparation of the School budget for the coming year 24/25 for Primary Schools. My name is Yvonne White, and I am an accountant with the FSSU. I am joined this evening by my colleague Lorraine Farrell. If you have any technical difficulties during the webinar, please email primary@fssu.ie and we will do our best to assist you this evening. </a:t>
            </a:r>
            <a:endParaRPr lang="en-I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fld id="{A3F167F0-0840-1348-BFE4-C6298BBC0698}" type="slidenum">
              <a:rPr lang="en-US" smtClean="0"/>
              <a:t>1</a:t>
            </a:fld>
            <a:endParaRPr lang="en-US" dirty="0"/>
          </a:p>
        </p:txBody>
      </p:sp>
    </p:spTree>
    <p:extLst>
      <p:ext uri="{BB962C8B-B14F-4D97-AF65-F5344CB8AC3E}">
        <p14:creationId xmlns:p14="http://schemas.microsoft.com/office/powerpoint/2010/main" val="1280535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To get a better understanding of the grants we have broken them into 2 categories</a:t>
            </a:r>
          </a:p>
          <a:p>
            <a:endParaRPr lang="en-IE" dirty="0"/>
          </a:p>
          <a:p>
            <a:r>
              <a:rPr lang="en-IE" b="1" u="sng" dirty="0"/>
              <a:t>Click for animation</a:t>
            </a:r>
          </a:p>
          <a:p>
            <a:r>
              <a:rPr lang="en-IE" dirty="0"/>
              <a:t>Ringfenced grants can only be spent on the specific purpose for which they are given, you should check the circular which generally accompanies the grant and you can find those circular on our website </a:t>
            </a:r>
          </a:p>
          <a:p>
            <a:r>
              <a:rPr lang="en-IE" b="1" u="sng" dirty="0"/>
              <a:t>Click for animation</a:t>
            </a:r>
            <a:r>
              <a:rPr lang="en-IE" dirty="0"/>
              <a:t> general purpose grants are at the discretion of the board of management. </a:t>
            </a:r>
          </a:p>
          <a:p>
            <a:r>
              <a:rPr lang="en-IE" b="1" u="sng" dirty="0"/>
              <a:t>Click for animation </a:t>
            </a:r>
            <a:r>
              <a:rPr lang="en-IE" dirty="0"/>
              <a:t>Any unspent ringfenced grant needs to be reconciled and carried forward in the accounts </a:t>
            </a:r>
          </a:p>
        </p:txBody>
      </p:sp>
      <p:sp>
        <p:nvSpPr>
          <p:cNvPr id="4" name="Slide Number Placeholder 3"/>
          <p:cNvSpPr>
            <a:spLocks noGrp="1"/>
          </p:cNvSpPr>
          <p:nvPr>
            <p:ph type="sldNum" sz="quarter" idx="5"/>
          </p:nvPr>
        </p:nvSpPr>
        <p:spPr/>
        <p:txBody>
          <a:bodyPr/>
          <a:lstStyle/>
          <a:p>
            <a:fld id="{A3F167F0-0840-1348-BFE4-C6298BBC0698}" type="slidenum">
              <a:rPr lang="en-US" smtClean="0"/>
              <a:t>10</a:t>
            </a:fld>
            <a:endParaRPr lang="en-US" dirty="0"/>
          </a:p>
        </p:txBody>
      </p:sp>
    </p:spTree>
    <p:extLst>
      <p:ext uri="{BB962C8B-B14F-4D97-AF65-F5344CB8AC3E}">
        <p14:creationId xmlns:p14="http://schemas.microsoft.com/office/powerpoint/2010/main" val="3413735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3F167F0-0840-1348-BFE4-C6298BBC0698}" type="slidenum">
              <a:rPr lang="en-US" smtClean="0"/>
              <a:t>11</a:t>
            </a:fld>
            <a:endParaRPr lang="en-US" dirty="0"/>
          </a:p>
        </p:txBody>
      </p:sp>
    </p:spTree>
    <p:extLst>
      <p:ext uri="{BB962C8B-B14F-4D97-AF65-F5344CB8AC3E}">
        <p14:creationId xmlns:p14="http://schemas.microsoft.com/office/powerpoint/2010/main" val="1449641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3F167F0-0840-1348-BFE4-C6298BBC0698}" type="slidenum">
              <a:rPr lang="en-US" smtClean="0"/>
              <a:t>12</a:t>
            </a:fld>
            <a:endParaRPr lang="en-US" dirty="0"/>
          </a:p>
        </p:txBody>
      </p:sp>
    </p:spTree>
    <p:extLst>
      <p:ext uri="{BB962C8B-B14F-4D97-AF65-F5344CB8AC3E}">
        <p14:creationId xmlns:p14="http://schemas.microsoft.com/office/powerpoint/2010/main" val="1667960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3F167F0-0840-1348-BFE4-C6298BBC0698}" type="slidenum">
              <a:rPr lang="en-US" smtClean="0"/>
              <a:t>13</a:t>
            </a:fld>
            <a:endParaRPr lang="en-US" dirty="0"/>
          </a:p>
        </p:txBody>
      </p:sp>
    </p:spTree>
    <p:extLst>
      <p:ext uri="{BB962C8B-B14F-4D97-AF65-F5344CB8AC3E}">
        <p14:creationId xmlns:p14="http://schemas.microsoft.com/office/powerpoint/2010/main" val="1889681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3F167F0-0840-1348-BFE4-C6298BBC0698}" type="slidenum">
              <a:rPr lang="en-US" smtClean="0"/>
              <a:t>14</a:t>
            </a:fld>
            <a:endParaRPr lang="en-US" dirty="0"/>
          </a:p>
        </p:txBody>
      </p:sp>
    </p:spTree>
    <p:extLst>
      <p:ext uri="{BB962C8B-B14F-4D97-AF65-F5344CB8AC3E}">
        <p14:creationId xmlns:p14="http://schemas.microsoft.com/office/powerpoint/2010/main" val="2539899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3F167F0-0840-1348-BFE4-C6298BBC0698}" type="slidenum">
              <a:rPr lang="en-US" smtClean="0"/>
              <a:t>15</a:t>
            </a:fld>
            <a:endParaRPr lang="en-US" dirty="0"/>
          </a:p>
        </p:txBody>
      </p:sp>
    </p:spTree>
    <p:extLst>
      <p:ext uri="{BB962C8B-B14F-4D97-AF65-F5344CB8AC3E}">
        <p14:creationId xmlns:p14="http://schemas.microsoft.com/office/powerpoint/2010/main" val="3154199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3F167F0-0840-1348-BFE4-C6298BBC0698}" type="slidenum">
              <a:rPr lang="en-US" smtClean="0"/>
              <a:t>16</a:t>
            </a:fld>
            <a:endParaRPr lang="en-US" dirty="0"/>
          </a:p>
        </p:txBody>
      </p:sp>
    </p:spTree>
    <p:extLst>
      <p:ext uri="{BB962C8B-B14F-4D97-AF65-F5344CB8AC3E}">
        <p14:creationId xmlns:p14="http://schemas.microsoft.com/office/powerpoint/2010/main" val="1249394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3F167F0-0840-1348-BFE4-C6298BBC0698}" type="slidenum">
              <a:rPr lang="en-US" smtClean="0"/>
              <a:t>17</a:t>
            </a:fld>
            <a:endParaRPr lang="en-US" dirty="0"/>
          </a:p>
        </p:txBody>
      </p:sp>
    </p:spTree>
    <p:extLst>
      <p:ext uri="{BB962C8B-B14F-4D97-AF65-F5344CB8AC3E}">
        <p14:creationId xmlns:p14="http://schemas.microsoft.com/office/powerpoint/2010/main" val="153266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3F167F0-0840-1348-BFE4-C6298BBC0698}" type="slidenum">
              <a:rPr lang="en-US" smtClean="0"/>
              <a:t>18</a:t>
            </a:fld>
            <a:endParaRPr lang="en-US" dirty="0"/>
          </a:p>
        </p:txBody>
      </p:sp>
    </p:spTree>
    <p:extLst>
      <p:ext uri="{BB962C8B-B14F-4D97-AF65-F5344CB8AC3E}">
        <p14:creationId xmlns:p14="http://schemas.microsoft.com/office/powerpoint/2010/main" val="1568362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Another source of income for schools is School Generated Income</a:t>
            </a:r>
          </a:p>
          <a:p>
            <a:r>
              <a:rPr lang="en-IE" dirty="0"/>
              <a:t>Some schools generated income from renting out school halls or classrooms</a:t>
            </a:r>
          </a:p>
          <a:p>
            <a:r>
              <a:rPr lang="en-IE" dirty="0"/>
              <a:t>Schools may also be in receipt of various forms of income from parents for example</a:t>
            </a:r>
          </a:p>
          <a:p>
            <a:r>
              <a:rPr lang="en-IE" dirty="0"/>
              <a:t>School Tours, bus hire, contributions for arts and crafts, photocopying, student insurance.</a:t>
            </a:r>
          </a:p>
          <a:p>
            <a:r>
              <a:rPr lang="en-IE" dirty="0"/>
              <a:t>If you have a breakdown of this income and expense in your accounts, it will provide really useful information to the board where the school may be subsiding some of these activities. Lets take an example the cost of school buses may not be covered by the contribution from parents. The board at least now are aware what additional costs are being met by the board and can decide where they can meet the additional cost</a:t>
            </a:r>
          </a:p>
        </p:txBody>
      </p:sp>
      <p:sp>
        <p:nvSpPr>
          <p:cNvPr id="4" name="Slide Number Placeholder 3"/>
          <p:cNvSpPr>
            <a:spLocks noGrp="1"/>
          </p:cNvSpPr>
          <p:nvPr>
            <p:ph type="sldNum" sz="quarter" idx="5"/>
          </p:nvPr>
        </p:nvSpPr>
        <p:spPr/>
        <p:txBody>
          <a:bodyPr/>
          <a:lstStyle/>
          <a:p>
            <a:fld id="{A3F167F0-0840-1348-BFE4-C6298BBC0698}" type="slidenum">
              <a:rPr lang="en-US" smtClean="0"/>
              <a:t>19</a:t>
            </a:fld>
            <a:endParaRPr lang="en-US" dirty="0"/>
          </a:p>
        </p:txBody>
      </p:sp>
    </p:spTree>
    <p:extLst>
      <p:ext uri="{BB962C8B-B14F-4D97-AF65-F5344CB8AC3E}">
        <p14:creationId xmlns:p14="http://schemas.microsoft.com/office/powerpoint/2010/main" val="209338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latin typeface="Calibri" panose="020F0502020204030204" pitchFamily="34" charset="0"/>
                <a:ea typeface="Calibri" panose="020F0502020204030204" pitchFamily="34" charset="0"/>
                <a:cs typeface="Times New Roman" panose="02020603050405020304" pitchFamily="18" charset="0"/>
              </a:rPr>
              <a:t>This webinar is being recorded and all attendees will receive an email within the next 24 hours with a link to the recording of the webinar. If you wish, the presentation slides can be downloaded from the handout section on your control panel. The presentation and slides will also be available on our website.  I invite you to submit any questions you have throughout the webinar in the questions box on your control panel. We will respond to the questions as we go along. At the end of the webinar, we will address the most frequently asked questions. </a:t>
            </a:r>
          </a:p>
          <a:p>
            <a:endParaRPr lang="en-IE" dirty="0"/>
          </a:p>
        </p:txBody>
      </p:sp>
      <p:sp>
        <p:nvSpPr>
          <p:cNvPr id="4" name="Slide Number Placeholder 3"/>
          <p:cNvSpPr>
            <a:spLocks noGrp="1"/>
          </p:cNvSpPr>
          <p:nvPr>
            <p:ph type="sldNum" sz="quarter" idx="5"/>
          </p:nvPr>
        </p:nvSpPr>
        <p:spPr/>
        <p:txBody>
          <a:bodyPr/>
          <a:lstStyle/>
          <a:p>
            <a:fld id="{A3F167F0-0840-1348-BFE4-C6298BBC0698}" type="slidenum">
              <a:rPr lang="en-US" smtClean="0"/>
              <a:t>2</a:t>
            </a:fld>
            <a:endParaRPr lang="en-US" dirty="0"/>
          </a:p>
        </p:txBody>
      </p:sp>
    </p:spTree>
    <p:extLst>
      <p:ext uri="{BB962C8B-B14F-4D97-AF65-F5344CB8AC3E}">
        <p14:creationId xmlns:p14="http://schemas.microsoft.com/office/powerpoint/2010/main" val="349398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Other forms of income can come in the form of fundraising whether this is restricted or unrestricted fundraising where the school advertising the fundraising campaign as being ringfenced for a specific purpose</a:t>
            </a:r>
          </a:p>
          <a:p>
            <a:r>
              <a:rPr lang="en-IE" dirty="0"/>
              <a:t>Donations can also be for a specific purpose</a:t>
            </a:r>
          </a:p>
          <a:p>
            <a:r>
              <a:rPr lang="en-IE" dirty="0"/>
              <a:t>Parents Associations agreement should be reached in advance for the purpose for which the fundraising. </a:t>
            </a:r>
          </a:p>
          <a:p>
            <a:r>
              <a:rPr lang="en-IE" dirty="0"/>
              <a:t>Voluntary contributions – again just a reminder that the contribution is voluntary, and it must be transparent and not included with other amounts being requested from parents.</a:t>
            </a:r>
          </a:p>
          <a:p>
            <a:endParaRPr lang="en-IE" dirty="0"/>
          </a:p>
        </p:txBody>
      </p:sp>
      <p:sp>
        <p:nvSpPr>
          <p:cNvPr id="4" name="Slide Number Placeholder 3"/>
          <p:cNvSpPr>
            <a:spLocks noGrp="1"/>
          </p:cNvSpPr>
          <p:nvPr>
            <p:ph type="sldNum" sz="quarter" idx="5"/>
          </p:nvPr>
        </p:nvSpPr>
        <p:spPr/>
        <p:txBody>
          <a:bodyPr/>
          <a:lstStyle/>
          <a:p>
            <a:fld id="{A3F167F0-0840-1348-BFE4-C6298BBC0698}" type="slidenum">
              <a:rPr lang="en-US" smtClean="0"/>
              <a:t>20</a:t>
            </a:fld>
            <a:endParaRPr lang="en-US" dirty="0"/>
          </a:p>
        </p:txBody>
      </p:sp>
    </p:spTree>
    <p:extLst>
      <p:ext uri="{BB962C8B-B14F-4D97-AF65-F5344CB8AC3E}">
        <p14:creationId xmlns:p14="http://schemas.microsoft.com/office/powerpoint/2010/main" val="578546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0D7E6-885C-C407-FB21-C91F33F63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D9858-D6E5-9523-2058-C0643A7CD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46188-BB11-0221-D291-FE3DA557E467}"/>
              </a:ext>
            </a:extLst>
          </p:cNvPr>
          <p:cNvSpPr>
            <a:spLocks noGrp="1"/>
          </p:cNvSpPr>
          <p:nvPr>
            <p:ph type="body" idx="1"/>
          </p:nvPr>
        </p:nvSpPr>
        <p:spPr/>
        <p:txBody>
          <a:bodyPr/>
          <a:lstStyle/>
          <a:p>
            <a:r>
              <a:rPr lang="en-IE" dirty="0"/>
              <a:t>School expenditure is categorised as follows</a:t>
            </a:r>
          </a:p>
          <a:p>
            <a:endParaRPr lang="en-IE" b="1" i="1" dirty="0"/>
          </a:p>
          <a:p>
            <a:pPr marL="171450" indent="-171450">
              <a:buFont typeface="Arial" panose="020B0604020202020204" pitchFamily="34" charset="0"/>
              <a:buChar char="•"/>
            </a:pPr>
            <a:r>
              <a:rPr lang="en-IE" b="1" i="1" dirty="0"/>
              <a:t>Click for animation </a:t>
            </a:r>
            <a:r>
              <a:rPr lang="en-IE" dirty="0"/>
              <a:t>Education – Salaries – This would include payments for bus escorts, music teachers etc</a:t>
            </a:r>
          </a:p>
          <a:p>
            <a:pPr marL="171450" indent="-171450">
              <a:buFont typeface="Arial" panose="020B0604020202020204" pitchFamily="34" charset="0"/>
              <a:buChar char="•"/>
            </a:pPr>
            <a:r>
              <a:rPr lang="en-IE" b="1" i="1" dirty="0"/>
              <a:t>Click for animation </a:t>
            </a:r>
            <a:r>
              <a:rPr lang="en-IE" dirty="0"/>
              <a:t>Education – Other – This would cover areas such as arts &amp; crafts, bus hire, swimming and other activities and any general resources that relates to classroom expenses</a:t>
            </a:r>
          </a:p>
          <a:p>
            <a:pPr marL="171450" indent="-171450">
              <a:buFont typeface="Arial" panose="020B0604020202020204" pitchFamily="34" charset="0"/>
              <a:buChar char="•"/>
            </a:pPr>
            <a:r>
              <a:rPr lang="en-IE" b="1" i="1" dirty="0"/>
              <a:t>Click for animation </a:t>
            </a:r>
            <a:r>
              <a:rPr lang="en-IE" dirty="0"/>
              <a:t>Repairs and Maintenance – covers such areas such as caretakes, cleaners wages, light and heat and insurance</a:t>
            </a:r>
          </a:p>
          <a:p>
            <a:pPr marL="171450" indent="-171450">
              <a:buFont typeface="Arial" panose="020B0604020202020204" pitchFamily="34" charset="0"/>
              <a:buChar char="•"/>
            </a:pPr>
            <a:r>
              <a:rPr lang="en-IE" b="1" i="1" dirty="0"/>
              <a:t>Click for animation </a:t>
            </a:r>
            <a:r>
              <a:rPr lang="en-IE" dirty="0"/>
              <a:t>Administration  - This would cover the secretary's salary if they have not moved to the DE payroll, and other administration costs such as stationery, </a:t>
            </a:r>
            <a:r>
              <a:rPr lang="en-IE" dirty="0" err="1"/>
              <a:t>psotage</a:t>
            </a:r>
            <a:r>
              <a:rPr lang="en-IE" dirty="0"/>
              <a:t>, telephone etc</a:t>
            </a:r>
          </a:p>
          <a:p>
            <a:pPr marL="171450" indent="-171450">
              <a:buFont typeface="Arial" panose="020B0604020202020204" pitchFamily="34" charset="0"/>
              <a:buChar char="•"/>
            </a:pPr>
            <a:r>
              <a:rPr lang="en-IE" b="1" i="1" dirty="0"/>
              <a:t>Click for animation </a:t>
            </a:r>
            <a:r>
              <a:rPr lang="en-IE" dirty="0"/>
              <a:t>Finance – this would be costs such as leasing photocopiers, bank charges</a:t>
            </a:r>
          </a:p>
          <a:p>
            <a:pPr marL="0" indent="0">
              <a:buFont typeface="Arial" panose="020B0604020202020204" pitchFamily="34" charset="0"/>
              <a:buNone/>
            </a:pPr>
            <a:endParaRPr lang="en-IE" dirty="0"/>
          </a:p>
          <a:p>
            <a:endParaRPr lang="en-IE" dirty="0"/>
          </a:p>
        </p:txBody>
      </p:sp>
      <p:sp>
        <p:nvSpPr>
          <p:cNvPr id="4" name="Slide Number Placeholder 3">
            <a:extLst>
              <a:ext uri="{FF2B5EF4-FFF2-40B4-BE49-F238E27FC236}">
                <a16:creationId xmlns:a16="http://schemas.microsoft.com/office/drawing/2014/main" id="{ADA3C265-EEC5-54B0-C4A1-EE6D6EE49603}"/>
              </a:ext>
            </a:extLst>
          </p:cNvPr>
          <p:cNvSpPr>
            <a:spLocks noGrp="1"/>
          </p:cNvSpPr>
          <p:nvPr>
            <p:ph type="sldNum" sz="quarter" idx="5"/>
          </p:nvPr>
        </p:nvSpPr>
        <p:spPr/>
        <p:txBody>
          <a:bodyPr/>
          <a:lstStyle/>
          <a:p>
            <a:fld id="{EA654C8C-D92D-43B0-B6E9-05AB4782BBB5}" type="slidenum">
              <a:rPr lang="en-IE" smtClean="0"/>
              <a:t>21</a:t>
            </a:fld>
            <a:endParaRPr lang="en-IE"/>
          </a:p>
        </p:txBody>
      </p:sp>
    </p:spTree>
    <p:extLst>
      <p:ext uri="{BB962C8B-B14F-4D97-AF65-F5344CB8AC3E}">
        <p14:creationId xmlns:p14="http://schemas.microsoft.com/office/powerpoint/2010/main" val="896518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i="1" dirty="0"/>
              <a:t>Click for animation </a:t>
            </a:r>
            <a:r>
              <a:rPr lang="en-IE" sz="1200" kern="1200" dirty="0">
                <a:solidFill>
                  <a:schemeClr val="tx1"/>
                </a:solidFill>
                <a:latin typeface="+mn-lt"/>
                <a:ea typeface="+mn-ea"/>
                <a:cs typeface="+mn-cs"/>
              </a:rPr>
              <a:t>The budget will help to monitor and control spending but it is important that the board of management are receiving the most up to date Income and Expenditure v’s budget reports at every board meeting. This will  help the board to make any decisions that are necessary to reduce any further losses.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Schools have various categories of income and expenditure and at the end of the year will result in a surplus or deficit for the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1" i="1" dirty="0"/>
              <a:t>Click for animation</a:t>
            </a:r>
          </a:p>
          <a:p>
            <a:r>
              <a:rPr lang="en-IE" dirty="0"/>
              <a:t>Its important to note that a school cannot budget for a deficit and where the school management feels that the school is running into a deficit situation, they need to inform their patron/trustee immediately. But having a budget in place and ongoing monitoring will mean you are alerted to possible overspends earlier and this will give you time to react and take action.</a:t>
            </a:r>
          </a:p>
          <a:p>
            <a:endParaRPr lang="en-IE" dirty="0"/>
          </a:p>
        </p:txBody>
      </p:sp>
      <p:sp>
        <p:nvSpPr>
          <p:cNvPr id="4" name="Slide Number Placeholder 3"/>
          <p:cNvSpPr>
            <a:spLocks noGrp="1"/>
          </p:cNvSpPr>
          <p:nvPr>
            <p:ph type="sldNum" sz="quarter" idx="5"/>
          </p:nvPr>
        </p:nvSpPr>
        <p:spPr/>
        <p:txBody>
          <a:bodyPr/>
          <a:lstStyle/>
          <a:p>
            <a:fld id="{EA654C8C-D92D-43B0-B6E9-05AB4782BBB5}" type="slidenum">
              <a:rPr lang="en-IE" smtClean="0"/>
              <a:t>22</a:t>
            </a:fld>
            <a:endParaRPr lang="en-IE"/>
          </a:p>
        </p:txBody>
      </p:sp>
    </p:spTree>
    <p:extLst>
      <p:ext uri="{BB962C8B-B14F-4D97-AF65-F5344CB8AC3E}">
        <p14:creationId xmlns:p14="http://schemas.microsoft.com/office/powerpoint/2010/main" val="2919718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So before I hand you over to Lorraine, I just wanted to summarise the key points of the school budget</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46"/>
              </a:spcAft>
            </a:pPr>
            <a:r>
              <a:rPr lang="en-IE" sz="1600" b="1" u="sng" dirty="0">
                <a:latin typeface="Calibri" panose="020F0502020204030204" pitchFamily="34" charset="0"/>
                <a:ea typeface="Calibri" panose="020F0502020204030204" pitchFamily="34" charset="0"/>
                <a:cs typeface="Times New Roman" panose="02020603050405020304" pitchFamily="18" charset="0"/>
              </a:rPr>
              <a:t>Click for animation </a:t>
            </a:r>
            <a:r>
              <a:rPr lang="en-IE" sz="1600" dirty="0">
                <a:latin typeface="Tw Cen MT" panose="020B0602020104020603" pitchFamily="34" charset="0"/>
                <a:ea typeface="Calibri" panose="020F0502020204030204" pitchFamily="34" charset="0"/>
                <a:cs typeface="Times New Roman" panose="02020603050405020304" pitchFamily="18" charset="0"/>
              </a:rPr>
              <a:t>Expenditure cannot exceed income. A school is not permitted to budget for a deficit without patron/trustee approval and must explain how the deficit is to be funded.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46"/>
              </a:spcAft>
            </a:pPr>
            <a:r>
              <a:rPr lang="en-IE" sz="1600" b="1" u="sng" dirty="0">
                <a:latin typeface="Calibri" panose="020F0502020204030204" pitchFamily="34" charset="0"/>
                <a:ea typeface="Calibri" panose="020F0502020204030204" pitchFamily="34" charset="0"/>
                <a:cs typeface="Times New Roman" panose="02020603050405020304" pitchFamily="18" charset="0"/>
              </a:rPr>
              <a:t>Click for animation </a:t>
            </a:r>
            <a:r>
              <a:rPr lang="en-IE" sz="1600" dirty="0">
                <a:latin typeface="Tw Cen MT" panose="020B0602020104020603" pitchFamily="34" charset="0"/>
                <a:ea typeface="Calibri" panose="020F0502020204030204" pitchFamily="34" charset="0"/>
                <a:cs typeface="Times New Roman" panose="02020603050405020304" pitchFamily="18" charset="0"/>
              </a:rPr>
              <a:t>The treasurer must review the budget.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46"/>
              </a:spcAft>
            </a:pPr>
            <a:r>
              <a:rPr lang="en-IE" sz="1600" b="1" u="sng" dirty="0">
                <a:latin typeface="Calibri" panose="020F0502020204030204" pitchFamily="34" charset="0"/>
                <a:ea typeface="Calibri" panose="020F0502020204030204" pitchFamily="34" charset="0"/>
                <a:cs typeface="Times New Roman" panose="02020603050405020304" pitchFamily="18" charset="0"/>
              </a:rPr>
              <a:t>Click for animation </a:t>
            </a:r>
            <a:r>
              <a:rPr lang="en-IE" sz="1600" dirty="0">
                <a:latin typeface="Tw Cen MT" panose="020B0602020104020603" pitchFamily="34" charset="0"/>
                <a:ea typeface="Calibri" panose="020F0502020204030204" pitchFamily="34" charset="0"/>
                <a:cs typeface="Times New Roman" panose="02020603050405020304" pitchFamily="18" charset="0"/>
              </a:rPr>
              <a:t>The budget must be approved by the board of management and recorded as being approved in the minutes of a board meeting, </a:t>
            </a:r>
          </a:p>
          <a:p>
            <a:pPr>
              <a:lnSpc>
                <a:spcPct val="150000"/>
              </a:lnSpc>
              <a:spcAft>
                <a:spcPts val="846"/>
              </a:spcAft>
            </a:pPr>
            <a:r>
              <a:rPr lang="en-IE" sz="1600" b="1" u="sng" dirty="0">
                <a:latin typeface="Calibri" panose="020F0502020204030204" pitchFamily="34" charset="0"/>
                <a:ea typeface="Calibri" panose="020F0502020204030204" pitchFamily="34" charset="0"/>
                <a:cs typeface="Times New Roman" panose="02020603050405020304" pitchFamily="18" charset="0"/>
              </a:rPr>
              <a:t>Click for animation</a:t>
            </a:r>
            <a:r>
              <a:rPr lang="en-IE" sz="1600" b="1" u="sng" dirty="0">
                <a:latin typeface="Tw Cen MT" panose="020B0602020104020603" pitchFamily="34" charset="0"/>
                <a:ea typeface="Calibri" panose="020F0502020204030204" pitchFamily="34" charset="0"/>
                <a:cs typeface="Times New Roman" panose="02020603050405020304" pitchFamily="18" charset="0"/>
              </a:rPr>
              <a:t> </a:t>
            </a:r>
            <a:r>
              <a:rPr lang="en-IE" sz="1600" dirty="0">
                <a:latin typeface="Tw Cen MT" panose="020B0602020104020603" pitchFamily="34" charset="0"/>
                <a:ea typeface="Calibri" panose="020F0502020204030204" pitchFamily="34" charset="0"/>
                <a:cs typeface="Times New Roman" panose="02020603050405020304" pitchFamily="18" charset="0"/>
              </a:rPr>
              <a:t>before it is submitted to the school’s Patron/Trustees for approval but only if requested</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46"/>
              </a:spcAft>
            </a:pPr>
            <a:r>
              <a:rPr lang="en-IE" sz="1600" b="1" u="sng" dirty="0">
                <a:latin typeface="Calibri" panose="020F0502020204030204" pitchFamily="34" charset="0"/>
                <a:ea typeface="Calibri" panose="020F0502020204030204" pitchFamily="34" charset="0"/>
                <a:cs typeface="Times New Roman" panose="02020603050405020304" pitchFamily="18" charset="0"/>
              </a:rPr>
              <a:t>Click for animation </a:t>
            </a:r>
            <a:r>
              <a:rPr lang="en-IE" sz="1600" b="0" u="none" dirty="0">
                <a:latin typeface="Calibri" panose="020F0502020204030204" pitchFamily="34" charset="0"/>
                <a:ea typeface="Calibri" panose="020F0502020204030204" pitchFamily="34" charset="0"/>
                <a:cs typeface="Times New Roman" panose="02020603050405020304" pitchFamily="18" charset="0"/>
              </a:rPr>
              <a:t>there needs to be</a:t>
            </a:r>
            <a:r>
              <a:rPr lang="en-IE" sz="1600" b="0" u="none" dirty="0">
                <a:latin typeface="Tw Cen MT" panose="020B0602020104020603" pitchFamily="34" charset="0"/>
                <a:ea typeface="Calibri" panose="020F0502020204030204" pitchFamily="34" charset="0"/>
                <a:cs typeface="Times New Roman" panose="02020603050405020304" pitchFamily="18" charset="0"/>
              </a:rPr>
              <a:t> </a:t>
            </a:r>
            <a:r>
              <a:rPr lang="en-IE" sz="1600" dirty="0">
                <a:latin typeface="Tw Cen MT" panose="020B0602020104020603" pitchFamily="34" charset="0"/>
                <a:ea typeface="Calibri" panose="020F0502020204030204" pitchFamily="34" charset="0"/>
                <a:cs typeface="Times New Roman" panose="02020603050405020304" pitchFamily="18" charset="0"/>
              </a:rPr>
              <a:t>going monitoring of the budget and this is critical to ensure that budgets are adhered to and this will help to eliminates any ad hoc decision making.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23</a:t>
            </a:fld>
            <a:endParaRPr lang="en-IE" dirty="0"/>
          </a:p>
        </p:txBody>
      </p:sp>
    </p:spTree>
    <p:extLst>
      <p:ext uri="{BB962C8B-B14F-4D97-AF65-F5344CB8AC3E}">
        <p14:creationId xmlns:p14="http://schemas.microsoft.com/office/powerpoint/2010/main" val="1807336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t>Now I am going to hand you over now to Lorraine who will take you through the excel budget worksheets</a:t>
            </a:r>
            <a:r>
              <a:rPr lang="en-IE" dirty="0"/>
              <a:t>. </a:t>
            </a:r>
          </a:p>
          <a:p>
            <a:r>
              <a:rPr lang="en-IE" dirty="0"/>
              <a:t>Thank you,</a:t>
            </a:r>
          </a:p>
        </p:txBody>
      </p:sp>
      <p:sp>
        <p:nvSpPr>
          <p:cNvPr id="4" name="Slide Number Placeholder 3"/>
          <p:cNvSpPr>
            <a:spLocks noGrp="1"/>
          </p:cNvSpPr>
          <p:nvPr>
            <p:ph type="sldNum" sz="quarter" idx="5"/>
          </p:nvPr>
        </p:nvSpPr>
        <p:spPr/>
        <p:txBody>
          <a:bodyPr/>
          <a:lstStyle/>
          <a:p>
            <a:fld id="{B3E63C7A-B40B-4A80-8077-3319D0CE4FB9}" type="slidenum">
              <a:rPr lang="en-IE" smtClean="0"/>
              <a:t>24</a:t>
            </a:fld>
            <a:endParaRPr lang="en-IE" dirty="0"/>
          </a:p>
        </p:txBody>
      </p:sp>
    </p:spTree>
    <p:extLst>
      <p:ext uri="{BB962C8B-B14F-4D97-AF65-F5344CB8AC3E}">
        <p14:creationId xmlns:p14="http://schemas.microsoft.com/office/powerpoint/2010/main" val="3834073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Thanks Yvonne. </a:t>
            </a:r>
            <a:r>
              <a:rPr lang="en-IE" dirty="0" err="1"/>
              <a:t>Im</a:t>
            </a:r>
            <a:r>
              <a:rPr lang="en-IE" dirty="0"/>
              <a:t> going to walk you through the budget preparation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fld id="{A3F167F0-0840-1348-BFE4-C6298BBC0698}" type="slidenum">
              <a:rPr lang="en-US" smtClean="0"/>
              <a:t>25</a:t>
            </a:fld>
            <a:endParaRPr lang="en-US" dirty="0"/>
          </a:p>
        </p:txBody>
      </p:sp>
    </p:spTree>
    <p:extLst>
      <p:ext uri="{BB962C8B-B14F-4D97-AF65-F5344CB8AC3E}">
        <p14:creationId xmlns:p14="http://schemas.microsoft.com/office/powerpoint/2010/main" val="4025425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When preparing the budget there are 2 main steps.</a:t>
            </a:r>
          </a:p>
          <a:p>
            <a:endParaRPr lang="en-IE" dirty="0"/>
          </a:p>
          <a:p>
            <a:r>
              <a:rPr lang="en-IE" dirty="0"/>
              <a:t>1 – Prepare the budget template</a:t>
            </a:r>
          </a:p>
          <a:p>
            <a:r>
              <a:rPr lang="en-IE" dirty="0"/>
              <a:t>2 – then Import this budget to your monthly reporting template so you can report each month against the budget</a:t>
            </a:r>
          </a:p>
          <a:p>
            <a:endParaRPr lang="en-IE" dirty="0"/>
          </a:p>
          <a:p>
            <a:r>
              <a:rPr lang="en-IE" dirty="0"/>
              <a:t>We will start with preparing the budget template. </a:t>
            </a:r>
          </a:p>
          <a:p>
            <a:endParaRPr lang="en-IE" dirty="0"/>
          </a:p>
          <a:p>
            <a:endParaRPr lang="en-IE" dirty="0"/>
          </a:p>
        </p:txBody>
      </p:sp>
      <p:sp>
        <p:nvSpPr>
          <p:cNvPr id="4" name="Slide Number Placeholder 3"/>
          <p:cNvSpPr>
            <a:spLocks noGrp="1"/>
          </p:cNvSpPr>
          <p:nvPr>
            <p:ph type="sldNum" sz="quarter" idx="5"/>
          </p:nvPr>
        </p:nvSpPr>
        <p:spPr/>
        <p:txBody>
          <a:bodyPr/>
          <a:lstStyle/>
          <a:p>
            <a:fld id="{A3F167F0-0840-1348-BFE4-C6298BBC0698}" type="slidenum">
              <a:rPr lang="en-US" smtClean="0"/>
              <a:t>26</a:t>
            </a:fld>
            <a:endParaRPr lang="en-US" dirty="0"/>
          </a:p>
        </p:txBody>
      </p:sp>
    </p:spTree>
    <p:extLst>
      <p:ext uri="{BB962C8B-B14F-4D97-AF65-F5344CB8AC3E}">
        <p14:creationId xmlns:p14="http://schemas.microsoft.com/office/powerpoint/2010/main" val="686339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Before you start there are some figures and reports you will need.</a:t>
            </a:r>
          </a:p>
          <a:p>
            <a:endParaRPr lang="en-IE" dirty="0"/>
          </a:p>
          <a:p>
            <a:r>
              <a:rPr lang="en-IE" dirty="0"/>
              <a:t>Enrolment figures for the next year both mainstream pupils and if there are any approve special classes.</a:t>
            </a:r>
          </a:p>
          <a:p>
            <a:r>
              <a:rPr lang="en-IE" dirty="0"/>
              <a:t>There are 3 reports that are useful to have </a:t>
            </a:r>
          </a:p>
          <a:p>
            <a:pPr marL="171450" indent="-171450">
              <a:buFont typeface="Arial" panose="020B0604020202020204" pitchFamily="34" charset="0"/>
              <a:buChar char="•"/>
            </a:pPr>
            <a:r>
              <a:rPr lang="en-IE" dirty="0"/>
              <a:t>The income and expenditure report for the most recently reconciled period this year</a:t>
            </a:r>
          </a:p>
          <a:p>
            <a:pPr marL="171450" indent="-171450">
              <a:buFont typeface="Arial" panose="020B0604020202020204" pitchFamily="34" charset="0"/>
              <a:buChar char="•"/>
            </a:pPr>
            <a:r>
              <a:rPr lang="en-IE" dirty="0"/>
              <a:t>The same report for the full year last year 2022/2023</a:t>
            </a:r>
          </a:p>
          <a:p>
            <a:pPr marL="171450" indent="-171450">
              <a:buFont typeface="Arial" panose="020B0604020202020204" pitchFamily="34" charset="0"/>
              <a:buChar char="•"/>
            </a:pPr>
            <a:r>
              <a:rPr lang="en-IE" dirty="0"/>
              <a:t>The payments report for the current and prior year. </a:t>
            </a:r>
          </a:p>
        </p:txBody>
      </p:sp>
      <p:sp>
        <p:nvSpPr>
          <p:cNvPr id="4" name="Slide Number Placeholder 3"/>
          <p:cNvSpPr>
            <a:spLocks noGrp="1"/>
          </p:cNvSpPr>
          <p:nvPr>
            <p:ph type="sldNum" sz="quarter" idx="5"/>
          </p:nvPr>
        </p:nvSpPr>
        <p:spPr/>
        <p:txBody>
          <a:bodyPr/>
          <a:lstStyle/>
          <a:p>
            <a:fld id="{A3F167F0-0840-1348-BFE4-C6298BBC0698}" type="slidenum">
              <a:rPr lang="en-US" smtClean="0"/>
              <a:t>27</a:t>
            </a:fld>
            <a:endParaRPr lang="en-US" dirty="0"/>
          </a:p>
        </p:txBody>
      </p:sp>
    </p:spTree>
    <p:extLst>
      <p:ext uri="{BB962C8B-B14F-4D97-AF65-F5344CB8AC3E}">
        <p14:creationId xmlns:p14="http://schemas.microsoft.com/office/powerpoint/2010/main" val="667577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t>Now I am going to hand you over now to Lorraine who will take you through the excel budget worksheets</a:t>
            </a:r>
            <a:r>
              <a:rPr lang="en-IE" dirty="0"/>
              <a:t>. </a:t>
            </a:r>
          </a:p>
          <a:p>
            <a:r>
              <a:rPr lang="en-IE" dirty="0"/>
              <a:t>Thank you,</a:t>
            </a:r>
          </a:p>
        </p:txBody>
      </p:sp>
      <p:sp>
        <p:nvSpPr>
          <p:cNvPr id="4" name="Slide Number Placeholder 3"/>
          <p:cNvSpPr>
            <a:spLocks noGrp="1"/>
          </p:cNvSpPr>
          <p:nvPr>
            <p:ph type="sldNum" sz="quarter" idx="5"/>
          </p:nvPr>
        </p:nvSpPr>
        <p:spPr/>
        <p:txBody>
          <a:bodyPr/>
          <a:lstStyle/>
          <a:p>
            <a:fld id="{B3E63C7A-B40B-4A80-8077-3319D0CE4FB9}" type="slidenum">
              <a:rPr lang="en-IE" smtClean="0"/>
              <a:t>28</a:t>
            </a:fld>
            <a:endParaRPr lang="en-IE" dirty="0"/>
          </a:p>
        </p:txBody>
      </p:sp>
    </p:spTree>
    <p:extLst>
      <p:ext uri="{BB962C8B-B14F-4D97-AF65-F5344CB8AC3E}">
        <p14:creationId xmlns:p14="http://schemas.microsoft.com/office/powerpoint/2010/main" val="3774631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that is step 1 completed. Your budget is now prepared and you will have it approved by the board and sent to your patron. </a:t>
            </a:r>
          </a:p>
          <a:p>
            <a:endParaRPr lang="en-IE" dirty="0"/>
          </a:p>
          <a:p>
            <a:r>
              <a:rPr lang="en-IE" dirty="0"/>
              <a:t>The next step is to importing the budget into the monthly reporting template so the school can use it to analysis their finances. </a:t>
            </a:r>
          </a:p>
          <a:p>
            <a:endParaRPr lang="en-IE" dirty="0"/>
          </a:p>
          <a:p>
            <a:r>
              <a:rPr lang="en-IE" dirty="0"/>
              <a:t>This will be done in September each year when the school begins using the new years monthly reporting template.</a:t>
            </a:r>
          </a:p>
          <a:p>
            <a:endParaRPr lang="en-IE" dirty="0"/>
          </a:p>
          <a:p>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A3F167F0-0840-1348-BFE4-C6298BBC0698}" type="slidenum">
              <a:rPr lang="en-US" smtClean="0"/>
              <a:t>29</a:t>
            </a:fld>
            <a:endParaRPr lang="en-US" dirty="0"/>
          </a:p>
        </p:txBody>
      </p:sp>
    </p:spTree>
    <p:extLst>
      <p:ext uri="{BB962C8B-B14F-4D97-AF65-F5344CB8AC3E}">
        <p14:creationId xmlns:p14="http://schemas.microsoft.com/office/powerpoint/2010/main" val="243394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750"/>
              </a:spcAft>
              <a:buClrTx/>
              <a:buSzTx/>
              <a:buFontTx/>
              <a:buNone/>
              <a:tabLst/>
              <a:defRPr/>
            </a:pPr>
            <a:r>
              <a:rPr lang="en-IE" b="1" i="1" u="sng" dirty="0"/>
              <a:t>Click for animation </a:t>
            </a:r>
          </a:p>
          <a:p>
            <a:pPr>
              <a:lnSpc>
                <a:spcPct val="107000"/>
              </a:lnSpc>
              <a:spcAft>
                <a:spcPts val="750"/>
              </a:spcAft>
            </a:pPr>
            <a:endParaRPr lang="en-IE" sz="1200" kern="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750"/>
              </a:spcAft>
            </a:pPr>
            <a:r>
              <a:rPr lang="en-IE" sz="1200" kern="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Before we start, let me introduce the FSSU and explain our role particularly for those who have recently joined the board of management.</a:t>
            </a:r>
          </a:p>
          <a:p>
            <a:pPr>
              <a:lnSpc>
                <a:spcPct val="107000"/>
              </a:lnSpc>
              <a:spcAft>
                <a:spcPts val="750"/>
              </a:spcAft>
            </a:pPr>
            <a:endParaRPr lang="en-IE" sz="1200" kern="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750"/>
              </a:spcAft>
            </a:pPr>
            <a:r>
              <a:rPr lang="en-IE" sz="1200" kern="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The financial support services unit abbreviated to the FSSU was set up by the Department of Education back in 2005 to support voluntary secondary schools, in 2017 our services were expanded to include primary schools, and in 2018, community and comprehensive sectors.</a:t>
            </a:r>
          </a:p>
          <a:p>
            <a:pPr>
              <a:lnSpc>
                <a:spcPct val="107000"/>
              </a:lnSpc>
              <a:spcAft>
                <a:spcPts val="750"/>
              </a:spcAft>
            </a:pPr>
            <a:r>
              <a:rPr lang="en-IE" sz="1200" kern="100" dirty="0">
                <a:effectLst/>
                <a:latin typeface="Calibri" panose="020F0502020204030204" pitchFamily="34" charset="0"/>
                <a:ea typeface="Calibri" panose="020F0502020204030204" pitchFamily="34" charset="0"/>
                <a:cs typeface="Times New Roman" panose="02020603050405020304" pitchFamily="18" charset="0"/>
              </a:rPr>
              <a:t>We are primarily a support mechanism to C&amp;C, primary and Voluntary secondary schools.</a:t>
            </a:r>
          </a:p>
        </p:txBody>
      </p:sp>
      <p:sp>
        <p:nvSpPr>
          <p:cNvPr id="4" name="Slide Number Placeholder 3"/>
          <p:cNvSpPr>
            <a:spLocks noGrp="1"/>
          </p:cNvSpPr>
          <p:nvPr>
            <p:ph type="sldNum" sz="quarter" idx="5"/>
          </p:nvPr>
        </p:nvSpPr>
        <p:spPr/>
        <p:txBody>
          <a:bodyPr/>
          <a:lstStyle/>
          <a:p>
            <a:fld id="{EA654C8C-D92D-43B0-B6E9-05AB4782BBB5}" type="slidenum">
              <a:rPr lang="en-IE" smtClean="0"/>
              <a:t>3</a:t>
            </a:fld>
            <a:endParaRPr lang="en-IE"/>
          </a:p>
        </p:txBody>
      </p:sp>
    </p:spTree>
    <p:extLst>
      <p:ext uri="{BB962C8B-B14F-4D97-AF65-F5344CB8AC3E}">
        <p14:creationId xmlns:p14="http://schemas.microsoft.com/office/powerpoint/2010/main" val="3808115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I’ll now hand you back to Yvonne for the Q&amp;A session. </a:t>
            </a:r>
          </a:p>
        </p:txBody>
      </p:sp>
      <p:sp>
        <p:nvSpPr>
          <p:cNvPr id="4" name="Slide Number Placeholder 3"/>
          <p:cNvSpPr>
            <a:spLocks noGrp="1"/>
          </p:cNvSpPr>
          <p:nvPr>
            <p:ph type="sldNum" sz="quarter" idx="5"/>
          </p:nvPr>
        </p:nvSpPr>
        <p:spPr/>
        <p:txBody>
          <a:bodyPr/>
          <a:lstStyle/>
          <a:p>
            <a:fld id="{A3F167F0-0840-1348-BFE4-C6298BBC0698}" type="slidenum">
              <a:rPr lang="en-US" smtClean="0"/>
              <a:t>30</a:t>
            </a:fld>
            <a:endParaRPr lang="en-US" dirty="0"/>
          </a:p>
        </p:txBody>
      </p:sp>
    </p:spTree>
    <p:extLst>
      <p:ext uri="{BB962C8B-B14F-4D97-AF65-F5344CB8AC3E}">
        <p14:creationId xmlns:p14="http://schemas.microsoft.com/office/powerpoint/2010/main" val="2599169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latin typeface="Calibri" panose="020F0502020204030204" pitchFamily="34" charset="0"/>
                <a:ea typeface="Calibri" panose="020F0502020204030204" pitchFamily="34" charset="0"/>
                <a:cs typeface="Times New Roman" panose="02020603050405020304" pitchFamily="18" charset="0"/>
              </a:rPr>
              <a:t>Thank you for taking the time to watch this video. If you have any questions or queries please contact us. Our email is primary :fssu.ie or telephone us on 01 910 4020. </a:t>
            </a:r>
            <a:r>
              <a:rPr lang="en-IE" sz="1200">
                <a:latin typeface="Calibri" panose="020F0502020204030204" pitchFamily="34" charset="0"/>
                <a:ea typeface="Calibri" panose="020F0502020204030204" pitchFamily="34" charset="0"/>
                <a:cs typeface="Times New Roman" panose="02020603050405020304" pitchFamily="18" charset="0"/>
              </a:rPr>
              <a:t>thank you. </a:t>
            </a: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fld id="{A3F167F0-0840-1348-BFE4-C6298BBC0698}" type="slidenum">
              <a:rPr lang="en-US" smtClean="0"/>
              <a:t>31</a:t>
            </a:fld>
            <a:endParaRPr lang="en-US" dirty="0"/>
          </a:p>
        </p:txBody>
      </p:sp>
    </p:spTree>
    <p:extLst>
      <p:ext uri="{BB962C8B-B14F-4D97-AF65-F5344CB8AC3E}">
        <p14:creationId xmlns:p14="http://schemas.microsoft.com/office/powerpoint/2010/main" val="308211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IE" sz="1400" dirty="0"/>
              <a:t>The role of the FSSU is primarily to </a:t>
            </a:r>
          </a:p>
          <a:p>
            <a:pPr marL="0" lvl="0" indent="0">
              <a:buFont typeface="Arial" panose="020B0604020202020204" pitchFamily="34" charset="0"/>
              <a:buNone/>
            </a:pPr>
            <a:endParaRPr lang="en-IE" sz="1400" dirty="0"/>
          </a:p>
          <a:p>
            <a:pPr marL="171450" lvl="0" indent="-171450">
              <a:buFont typeface="Arial" panose="020B0604020202020204" pitchFamily="34" charset="0"/>
              <a:buChar char="•"/>
            </a:pPr>
            <a:r>
              <a:rPr lang="en-IE" sz="1400" dirty="0"/>
              <a:t>Provide advice and support to schools.</a:t>
            </a:r>
          </a:p>
          <a:p>
            <a:pPr marL="171450" lvl="0" indent="-171450">
              <a:buFont typeface="Arial" panose="020B0604020202020204" pitchFamily="34" charset="0"/>
              <a:buChar char="•"/>
            </a:pPr>
            <a:r>
              <a:rPr lang="en-IE" sz="1400" dirty="0"/>
              <a:t>We also work on the development of various templates </a:t>
            </a:r>
            <a:r>
              <a:rPr lang="en-IE" sz="1400" dirty="0" err="1"/>
              <a:t>e.g</a:t>
            </a:r>
            <a:r>
              <a:rPr lang="en-IE" sz="1400" dirty="0"/>
              <a:t> budget template, monthly reporting template and also the standardised national template for annual school accounts.</a:t>
            </a:r>
          </a:p>
          <a:p>
            <a:pPr marL="171450" lvl="0" indent="-171450">
              <a:buFont typeface="Arial" panose="020B0604020202020204" pitchFamily="34" charset="0"/>
              <a:buChar char="•"/>
            </a:pPr>
            <a:r>
              <a:rPr lang="en-IE" sz="1400" dirty="0"/>
              <a:t>We act as a central repository for receipt of annual school accounts prepared by an external accountant/auditor</a:t>
            </a:r>
          </a:p>
          <a:p>
            <a:pPr marL="171450" lvl="0" indent="-171450">
              <a:buFont typeface="Arial" panose="020B0604020202020204" pitchFamily="34" charset="0"/>
              <a:buChar char="•"/>
            </a:pPr>
            <a:r>
              <a:rPr lang="en-IE" sz="1100" dirty="0">
                <a:solidFill>
                  <a:srgbClr val="002060"/>
                </a:solidFill>
                <a:latin typeface="Calibri" panose="020F0502020204030204" pitchFamily="34" charset="0"/>
                <a:cs typeface="Calibri" panose="020F0502020204030204" pitchFamily="34" charset="0"/>
              </a:rPr>
              <a:t>For compliance we submit financial information to the Charities Regulatory Authority (CRA) and to the Central Statistics Office (CSO) on behalf of schools.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100" dirty="0"/>
              <a:t>To carry out such audits as may be required</a:t>
            </a:r>
            <a:r>
              <a:rPr lang="en-IE" sz="1000" dirty="0"/>
              <a:t> by the Department of education.</a:t>
            </a:r>
            <a:endParaRPr lang="en-IE" sz="1000" dirty="0">
              <a:solidFill>
                <a:srgbClr val="002060"/>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IE" sz="1100" dirty="0">
                <a:solidFill>
                  <a:srgbClr val="002060"/>
                </a:solidFill>
                <a:latin typeface="Calibri" panose="020F0502020204030204" pitchFamily="34" charset="0"/>
                <a:cs typeface="Calibri" panose="020F0502020204030204" pitchFamily="34" charset="0"/>
              </a:rPr>
              <a:t>We provide training to boards of management on various topics.</a:t>
            </a:r>
          </a:p>
          <a:p>
            <a:pPr>
              <a:buFont typeface="Arial" panose="020B0604020202020204" pitchFamily="34" charset="0"/>
              <a:buNone/>
            </a:pPr>
            <a:endParaRPr lang="en-IE" sz="1400"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EA654C8C-D92D-43B0-B6E9-05AB4782BBB5}" type="slidenum">
              <a:rPr lang="en-IE" smtClean="0"/>
              <a:t>4</a:t>
            </a:fld>
            <a:endParaRPr lang="en-IE"/>
          </a:p>
        </p:txBody>
      </p:sp>
    </p:spTree>
    <p:extLst>
      <p:ext uri="{BB962C8B-B14F-4D97-AF65-F5344CB8AC3E}">
        <p14:creationId xmlns:p14="http://schemas.microsoft.com/office/powerpoint/2010/main" val="37468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750"/>
              </a:spcAft>
              <a:buClrTx/>
              <a:buSzTx/>
              <a:buFontTx/>
              <a:buNone/>
              <a:tabLst/>
              <a:defRPr/>
            </a:pPr>
            <a:r>
              <a:rPr lang="en-IE" sz="1200" dirty="0">
                <a:latin typeface="Calibri" panose="020F0502020204030204" pitchFamily="34" charset="0"/>
                <a:ea typeface="Calibri" panose="020F0502020204030204" pitchFamily="34" charset="0"/>
                <a:cs typeface="Times New Roman" panose="02020603050405020304" pitchFamily="18" charset="0"/>
              </a:rPr>
              <a:t>Our agenda this evening will look at the preparation of the school budget for 2024/2025</a:t>
            </a:r>
          </a:p>
          <a:p>
            <a:pPr marL="0" marR="0" lvl="0" indent="0" algn="l" defTabSz="914400" rtl="0" eaLnBrk="1" fontAlgn="auto" latinLnBrk="0" hangingPunct="1">
              <a:lnSpc>
                <a:spcPct val="107000"/>
              </a:lnSpc>
              <a:spcBef>
                <a:spcPts val="0"/>
              </a:spcBef>
              <a:spcAft>
                <a:spcPts val="750"/>
              </a:spcAft>
              <a:buClrTx/>
              <a:buSzTx/>
              <a:buFontTx/>
              <a:buNone/>
              <a:tabLst/>
              <a:defRPr/>
            </a:pPr>
            <a:r>
              <a:rPr lang="en-IE" sz="1200" b="1" u="sng" dirty="0">
                <a:latin typeface="Calibri" panose="020F0502020204030204" pitchFamily="34" charset="0"/>
                <a:ea typeface="Calibri" panose="020F0502020204030204" pitchFamily="34" charset="0"/>
                <a:cs typeface="Times New Roman" panose="02020603050405020304" pitchFamily="18" charset="0"/>
              </a:rPr>
              <a:t>Click for animation </a:t>
            </a:r>
            <a:r>
              <a:rPr lang="en-IE" sz="1200" dirty="0">
                <a:latin typeface="Calibri" panose="020F0502020204030204" pitchFamily="34" charset="0"/>
                <a:ea typeface="Calibri" panose="020F0502020204030204" pitchFamily="34" charset="0"/>
                <a:cs typeface="Times New Roman" panose="02020603050405020304" pitchFamily="18" charset="0"/>
              </a:rPr>
              <a:t>Firstly we will look at how to get started on preparing the budget and the different types of income that a school can expect to receive which I will take you through and then </a:t>
            </a:r>
          </a:p>
          <a:p>
            <a:pPr marL="0" marR="0" lvl="0" indent="0" algn="l" defTabSz="914400" rtl="0" eaLnBrk="1" fontAlgn="auto" latinLnBrk="0" hangingPunct="1">
              <a:lnSpc>
                <a:spcPct val="107000"/>
              </a:lnSpc>
              <a:spcBef>
                <a:spcPts val="0"/>
              </a:spcBef>
              <a:spcAft>
                <a:spcPts val="750"/>
              </a:spcAft>
              <a:buClrTx/>
              <a:buSzTx/>
              <a:buFontTx/>
              <a:buNone/>
              <a:tabLst/>
              <a:defRPr/>
            </a:pPr>
            <a:r>
              <a:rPr lang="en-IE" sz="1200" b="1" u="sng" dirty="0">
                <a:latin typeface="Calibri" panose="020F0502020204030204" pitchFamily="34" charset="0"/>
                <a:ea typeface="Calibri" panose="020F0502020204030204" pitchFamily="34" charset="0"/>
                <a:cs typeface="Times New Roman" panose="02020603050405020304" pitchFamily="18" charset="0"/>
              </a:rPr>
              <a:t>Click for animation </a:t>
            </a:r>
            <a:r>
              <a:rPr lang="en-IE" sz="1200" b="0" u="sng" dirty="0">
                <a:latin typeface="Calibri" panose="020F0502020204030204" pitchFamily="34" charset="0"/>
                <a:ea typeface="Calibri" panose="020F0502020204030204" pitchFamily="34" charset="0"/>
                <a:cs typeface="Times New Roman" panose="02020603050405020304" pitchFamily="18" charset="0"/>
              </a:rPr>
              <a:t>Lorraine</a:t>
            </a:r>
            <a:r>
              <a:rPr lang="en-IE" sz="1200" dirty="0">
                <a:latin typeface="Calibri" panose="020F0502020204030204" pitchFamily="34" charset="0"/>
                <a:ea typeface="Calibri" panose="020F0502020204030204" pitchFamily="34" charset="0"/>
                <a:cs typeface="Times New Roman" panose="02020603050405020304" pitchFamily="18" charset="0"/>
              </a:rPr>
              <a:t> will take you through the budget template and show you how to prepare a school budget for coming year</a:t>
            </a:r>
            <a:endParaRPr lang="en-IE"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A654C8C-D92D-43B0-B6E9-05AB4782BBB5}" type="slidenum">
              <a:rPr lang="en-IE" smtClean="0"/>
              <a:t>5</a:t>
            </a:fld>
            <a:endParaRPr lang="en-IE"/>
          </a:p>
        </p:txBody>
      </p:sp>
    </p:spTree>
    <p:extLst>
      <p:ext uri="{BB962C8B-B14F-4D97-AF65-F5344CB8AC3E}">
        <p14:creationId xmlns:p14="http://schemas.microsoft.com/office/powerpoint/2010/main" val="1066899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lets begin by discussing why schools need to budget.</a:t>
            </a:r>
          </a:p>
          <a:p>
            <a:r>
              <a:rPr lang="en-IE" b="1" u="sng" dirty="0"/>
              <a:t>Click for animation</a:t>
            </a:r>
            <a:r>
              <a:rPr lang="en-IE" dirty="0"/>
              <a:t> Firstly it has always been a requirement of the governance manual – section 17.8 states ‘</a:t>
            </a:r>
            <a:r>
              <a:rPr lang="en-GB" dirty="0"/>
              <a:t>In the last quarter of its financial year the board shall frame and adopt a budget for the coming school year’</a:t>
            </a:r>
          </a:p>
          <a:p>
            <a:r>
              <a:rPr lang="en-IE" b="1" u="sng" dirty="0"/>
              <a:t>Click for animation</a:t>
            </a:r>
            <a:r>
              <a:rPr lang="en-IE" b="0" u="none" dirty="0"/>
              <a:t> it creates financial awareness and will give good insight into the typical income and expenditure of your school and helps to control spending</a:t>
            </a:r>
          </a:p>
          <a:p>
            <a:r>
              <a:rPr lang="en-IE" b="1" u="sng" dirty="0"/>
              <a:t>Click for animation</a:t>
            </a:r>
            <a:r>
              <a:rPr lang="en-IE" b="0" u="none" dirty="0"/>
              <a:t> it encourages the board of management to plan ahead and achieve its goals and to meet the schools objectives</a:t>
            </a:r>
          </a:p>
          <a:p>
            <a:r>
              <a:rPr lang="en-IE" b="1" u="sng" dirty="0"/>
              <a:t>Click for animation</a:t>
            </a:r>
            <a:r>
              <a:rPr lang="en-IE" b="0" u="none" dirty="0"/>
              <a:t> it’s a great tool to monitor school finances and ensure that expenditure does not exceed income</a:t>
            </a:r>
            <a:endParaRPr lang="en-IE" dirty="0"/>
          </a:p>
        </p:txBody>
      </p:sp>
      <p:sp>
        <p:nvSpPr>
          <p:cNvPr id="4" name="Slide Number Placeholder 3"/>
          <p:cNvSpPr>
            <a:spLocks noGrp="1"/>
          </p:cNvSpPr>
          <p:nvPr>
            <p:ph type="sldNum" sz="quarter" idx="5"/>
          </p:nvPr>
        </p:nvSpPr>
        <p:spPr/>
        <p:txBody>
          <a:bodyPr/>
          <a:lstStyle/>
          <a:p>
            <a:fld id="{A3F167F0-0840-1348-BFE4-C6298BBC0698}" type="slidenum">
              <a:rPr lang="en-US" smtClean="0"/>
              <a:t>6</a:t>
            </a:fld>
            <a:endParaRPr lang="en-US" dirty="0"/>
          </a:p>
        </p:txBody>
      </p:sp>
    </p:spTree>
    <p:extLst>
      <p:ext uri="{BB962C8B-B14F-4D97-AF65-F5344CB8AC3E}">
        <p14:creationId xmlns:p14="http://schemas.microsoft.com/office/powerpoint/2010/main" val="1662254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dirty="0"/>
              <a:t>Before you begin the process for compiling your budget, you should have the following information available:</a:t>
            </a:r>
          </a:p>
          <a:p>
            <a:pPr marL="0" indent="0">
              <a:buFont typeface="Arial" panose="020B0604020202020204" pitchFamily="34" charset="0"/>
              <a:buNone/>
            </a:pPr>
            <a:r>
              <a:rPr lang="en-IE" b="1" u="sng" dirty="0"/>
              <a:t>Click for animation </a:t>
            </a:r>
            <a:r>
              <a:rPr lang="en-IE" b="0" dirty="0"/>
              <a:t> accounts for the previous year 22/23 and the current year 23/24 </a:t>
            </a:r>
            <a:r>
              <a:rPr lang="en-IE" b="0" dirty="0" err="1"/>
              <a:t>ytd</a:t>
            </a:r>
            <a:r>
              <a:rPr lang="en-IE" b="0" dirty="0"/>
              <a:t> income and expenditure brought up to date as much as possible giving us the most up to date information</a:t>
            </a:r>
          </a:p>
          <a:p>
            <a:pPr marL="0" indent="0">
              <a:buFont typeface="Arial" panose="020B0604020202020204" pitchFamily="34" charset="0"/>
              <a:buNone/>
            </a:pPr>
            <a:r>
              <a:rPr lang="en-IE" b="1" u="sng" dirty="0"/>
              <a:t>Click for animation </a:t>
            </a:r>
            <a:r>
              <a:rPr lang="en-IE" b="0" dirty="0"/>
              <a:t>Estimated enrolment figures for next year. </a:t>
            </a:r>
          </a:p>
          <a:p>
            <a:pPr marL="0" indent="0">
              <a:buFont typeface="Arial" panose="020B0604020202020204" pitchFamily="34" charset="0"/>
              <a:buNone/>
            </a:pPr>
            <a:r>
              <a:rPr lang="en-IE" b="1" u="sng" dirty="0"/>
              <a:t>Click for animation </a:t>
            </a:r>
            <a:r>
              <a:rPr lang="en-IE" b="0" dirty="0"/>
              <a:t>Any plans for specific spending for next year </a:t>
            </a:r>
          </a:p>
          <a:p>
            <a:pPr marL="0" indent="0">
              <a:buFont typeface="Arial" panose="020B0604020202020204" pitchFamily="34" charset="0"/>
              <a:buNone/>
            </a:pPr>
            <a:r>
              <a:rPr lang="en-IE" b="1" u="sng" dirty="0"/>
              <a:t>Click for animation </a:t>
            </a:r>
            <a:r>
              <a:rPr lang="en-IE" b="0" dirty="0"/>
              <a:t>and the FSSU budget template.</a:t>
            </a:r>
          </a:p>
          <a:p>
            <a:endParaRPr lang="en-IE" b="0" dirty="0"/>
          </a:p>
          <a:p>
            <a:r>
              <a:rPr lang="en-IE" b="0" dirty="0"/>
              <a:t>Remember, budgeting is not an exact science and if you don’t have exact figures yet, that’s fine. The template can be easily updated. </a:t>
            </a:r>
          </a:p>
          <a:p>
            <a:endParaRPr lang="en-IE" dirty="0"/>
          </a:p>
        </p:txBody>
      </p:sp>
      <p:sp>
        <p:nvSpPr>
          <p:cNvPr id="4" name="Slide Number Placeholder 3"/>
          <p:cNvSpPr>
            <a:spLocks noGrp="1"/>
          </p:cNvSpPr>
          <p:nvPr>
            <p:ph type="sldNum" sz="quarter" idx="5"/>
          </p:nvPr>
        </p:nvSpPr>
        <p:spPr/>
        <p:txBody>
          <a:bodyPr/>
          <a:lstStyle/>
          <a:p>
            <a:fld id="{EA654C8C-D92D-43B0-B6E9-05AB4782BBB5}" type="slidenum">
              <a:rPr lang="en-IE" smtClean="0"/>
              <a:t>7</a:t>
            </a:fld>
            <a:endParaRPr lang="en-IE"/>
          </a:p>
        </p:txBody>
      </p:sp>
    </p:spTree>
    <p:extLst>
      <p:ext uri="{BB962C8B-B14F-4D97-AF65-F5344CB8AC3E}">
        <p14:creationId xmlns:p14="http://schemas.microsoft.com/office/powerpoint/2010/main" val="2374638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Now let look at the Income because its important that we know what income to expect</a:t>
            </a:r>
          </a:p>
          <a:p>
            <a:r>
              <a:rPr lang="en-IE" dirty="0"/>
              <a:t>This </a:t>
            </a:r>
            <a:r>
              <a:rPr lang="en-IE" dirty="0" err="1"/>
              <a:t>cann</a:t>
            </a:r>
            <a:r>
              <a:rPr lang="en-IE" dirty="0"/>
              <a:t> be split into three main categories.</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1" i="1" u="sng" dirty="0"/>
              <a:t>Click for animation </a:t>
            </a:r>
          </a:p>
          <a:p>
            <a:pPr marL="171450" indent="-171450">
              <a:buFont typeface="Arial" panose="020B0604020202020204" pitchFamily="34" charset="0"/>
              <a:buChar char="•"/>
            </a:pPr>
            <a:r>
              <a:rPr lang="en-IE" dirty="0"/>
              <a:t>DE Grants. These are, for example capitation, ancillary grant, building grants. Schools may also receive income from other government departments such as the department of social protection which provides the school meals fund. </a:t>
            </a:r>
          </a:p>
          <a:p>
            <a:pPr marL="0" indent="0">
              <a:buFont typeface="Arial" panose="020B0604020202020204" pitchFamily="34" charset="0"/>
              <a:buNone/>
            </a:pPr>
            <a:endParaRPr lang="en-I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b="1" i="1" u="sng" dirty="0"/>
              <a:t>Click for animation </a:t>
            </a:r>
          </a:p>
          <a:p>
            <a:pPr marL="171450" indent="-171450">
              <a:buFont typeface="Arial" panose="020B0604020202020204" pitchFamily="34" charset="0"/>
              <a:buChar char="•"/>
            </a:pPr>
            <a:r>
              <a:rPr lang="en-IE" dirty="0"/>
              <a:t>The next section is school generated income e.g. money for school tours, money paid for buses or if you are receiving rental income from letting out your school hall for example</a:t>
            </a:r>
          </a:p>
          <a:p>
            <a:pPr marL="0" indent="0">
              <a:buFont typeface="Arial" panose="020B0604020202020204" pitchFamily="34" charset="0"/>
              <a:buNone/>
            </a:pPr>
            <a:endParaRPr lang="en-I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b="1" i="1" u="sng" dirty="0"/>
              <a:t>Click for animation </a:t>
            </a:r>
          </a:p>
          <a:p>
            <a:pPr marL="171450" indent="-171450">
              <a:buFont typeface="Arial" panose="020B0604020202020204" pitchFamily="34" charset="0"/>
              <a:buChar char="•"/>
            </a:pPr>
            <a:r>
              <a:rPr lang="en-IE" dirty="0"/>
              <a:t>The third section is other income. This would include voluntary contributions, fundraising or any donations. </a:t>
            </a:r>
          </a:p>
          <a:p>
            <a:endParaRPr lang="en-IE" dirty="0"/>
          </a:p>
        </p:txBody>
      </p:sp>
      <p:sp>
        <p:nvSpPr>
          <p:cNvPr id="4" name="Slide Number Placeholder 3"/>
          <p:cNvSpPr>
            <a:spLocks noGrp="1"/>
          </p:cNvSpPr>
          <p:nvPr>
            <p:ph type="sldNum" sz="quarter" idx="5"/>
          </p:nvPr>
        </p:nvSpPr>
        <p:spPr/>
        <p:txBody>
          <a:bodyPr/>
          <a:lstStyle/>
          <a:p>
            <a:fld id="{EA654C8C-D92D-43B0-B6E9-05AB4782BBB5}" type="slidenum">
              <a:rPr lang="en-IE" smtClean="0"/>
              <a:t>8</a:t>
            </a:fld>
            <a:endParaRPr lang="en-IE"/>
          </a:p>
        </p:txBody>
      </p:sp>
    </p:spTree>
    <p:extLst>
      <p:ext uri="{BB962C8B-B14F-4D97-AF65-F5344CB8AC3E}">
        <p14:creationId xmlns:p14="http://schemas.microsoft.com/office/powerpoint/2010/main" val="579622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Looking at the grants in a little more details.</a:t>
            </a:r>
          </a:p>
          <a:p>
            <a:r>
              <a:rPr lang="en-IE" dirty="0"/>
              <a:t>Here we have a list of the typical Department paid grants that a school can expect to receive. These grants can be</a:t>
            </a:r>
          </a:p>
          <a:p>
            <a:r>
              <a:rPr lang="en-IE" dirty="0"/>
              <a:t> subject to change and can also depend on the availability of exchequer funding.</a:t>
            </a:r>
          </a:p>
        </p:txBody>
      </p:sp>
      <p:sp>
        <p:nvSpPr>
          <p:cNvPr id="4" name="Slide Number Placeholder 3"/>
          <p:cNvSpPr>
            <a:spLocks noGrp="1"/>
          </p:cNvSpPr>
          <p:nvPr>
            <p:ph type="sldNum" sz="quarter" idx="5"/>
          </p:nvPr>
        </p:nvSpPr>
        <p:spPr/>
        <p:txBody>
          <a:bodyPr/>
          <a:lstStyle/>
          <a:p>
            <a:fld id="{A3F167F0-0840-1348-BFE4-C6298BBC0698}" type="slidenum">
              <a:rPr lang="en-US" smtClean="0"/>
              <a:t>9</a:t>
            </a:fld>
            <a:endParaRPr lang="en-US" dirty="0"/>
          </a:p>
        </p:txBody>
      </p:sp>
    </p:spTree>
    <p:extLst>
      <p:ext uri="{BB962C8B-B14F-4D97-AF65-F5344CB8AC3E}">
        <p14:creationId xmlns:p14="http://schemas.microsoft.com/office/powerpoint/2010/main" val="2136904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noProof="0"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noProof="0"/>
              <a:t>Click to edit Master title style</a:t>
            </a:r>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3AB0D2E8-2659-4A71-AAC7-F567A044EC68}" type="datetime1">
              <a:rPr lang="en-US" noProof="0" smtClean="0"/>
              <a:t>4/25/2024</a:t>
            </a:fld>
            <a:endParaRPr lang="en-US" noProof="0" dirty="0"/>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US" noProof="0" dirty="0"/>
          </a:p>
        </p:txBody>
      </p:sp>
      <p:sp>
        <p:nvSpPr>
          <p:cNvPr id="10" name="Rectangle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F368628E-5794-4BDC-8266-C22D587CA8AE}" type="datetime1">
              <a:rPr lang="en-US" noProof="0" smtClean="0"/>
              <a:t>4/25/2024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5086A40-D579-4054-9CEE-3662E3C2B1BF}" type="datetime1">
              <a:rPr lang="en-US" noProof="0" smtClean="0"/>
              <a:t>4/25/2024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87A01A1-BAFA-410A-9AA3-AA814BF64DBF}" type="datetime1">
              <a:rPr lang="en-US" noProof="0" smtClean="0"/>
              <a:t>4/25/2024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DEEEC9EB-566B-4C55-91E2-79B454514C64}" type="datetime1">
              <a:rPr lang="en-US" noProof="0" smtClean="0"/>
              <a:t>4/25/2024</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2E8FF2BB-2EA4-44C8-A8EC-D722C2C9590F}" type="datetime1">
              <a:rPr lang="en-US" noProof="0" smtClean="0"/>
              <a:t>4/25/2024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F74E70B7-723F-47C0-AB6B-65FE044C1A6D}" type="datetime1">
              <a:rPr lang="en-US" noProof="0" smtClean="0"/>
              <a:t>4/25/2024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75297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63DB3-2B10-425B-B61C-E1E962F8C29B}" type="datetime1">
              <a:rPr lang="en-US" noProof="0" smtClean="0"/>
              <a:t>4/25/2024</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719229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cSld name="1_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28A955-61EA-4A87-BD76-26FA6E4F7BAE}" type="datetime1">
              <a:rPr lang="en-US" smtClean="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963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00913FAF-DDC8-4890-97AA-82706FB3EFD9}" type="datetime1">
              <a:rPr lang="en-US" noProof="0" smtClean="0"/>
              <a:t>4/25/2024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noProof="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12A6468D-3F7F-45E9-BD4E-E7DE26FB491F}" type="datetime1">
              <a:rPr lang="en-US" noProof="0" smtClean="0"/>
              <a:t>4/25/2024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F04D5A1C-96E7-4404-954C-C5F5BE25927C}" type="datetime1">
              <a:rPr lang="en-US" noProof="0" smtClean="0"/>
              <a:t>4/25/2024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262F6120-073B-4C60-B5A1-33A4B03129AC}" type="datetime1">
              <a:rPr lang="en-US" noProof="0" smtClean="0"/>
              <a:t>4/25/2024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B8CC3104-9CEF-4CAA-9CBC-5A0EE390BA35}" type="datetime1">
              <a:rPr lang="en-US" noProof="0" smtClean="0"/>
              <a:t>4/25/2024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5E05B5A7-EF51-4D9E-93D4-0F9BC7E61DB6}" type="datetime1">
              <a:rPr lang="en-US" noProof="0" smtClean="0"/>
              <a:t>4/25/2024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D7B4C71F-6389-4C30-8212-0D6A33057755}" type="datetime1">
              <a:rPr lang="en-US" noProof="0" smtClean="0"/>
              <a:t>4/25/2024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ED736D6A-A4EF-4AA3-8EE8-E613757594F0}" type="datetime1">
              <a:rPr lang="en-US" noProof="0" smtClean="0"/>
              <a:t>4/25/2024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noProof="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17EA9318-058D-4437-9EA1-36073E22488E}" type="datetime1">
              <a:rPr lang="en-US" noProof="0" smtClean="0"/>
              <a:t>4/25/2024</a:t>
            </a:fld>
            <a:endParaRPr lang="en-US" noProof="0"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US" noProof="0"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66" r:id="rId15"/>
    <p:sldLayoutId id="2147483847" r:id="rId16"/>
    <p:sldLayoutId id="2147483867"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302_25651354.xm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hyperlink" Target="https://www.pngall.com/euro-symbol-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hyperlink" Target="mailto:primary@fssu.ie" TargetMode="External"/><Relationship Id="rId7"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www.picpedia.org/chalkboard/b/budget-finance.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ctrTitle"/>
          </p:nvPr>
        </p:nvSpPr>
        <p:spPr>
          <a:xfrm>
            <a:off x="1187039" y="1403512"/>
            <a:ext cx="7112745" cy="3507381"/>
          </a:xfrm>
        </p:spPr>
        <p:txBody>
          <a:bodyPr/>
          <a:lstStyle/>
          <a:p>
            <a:pPr>
              <a:lnSpc>
                <a:spcPct val="100000"/>
              </a:lnSpc>
            </a:pPr>
            <a:r>
              <a:rPr lang="en-IE" sz="4000" dirty="0">
                <a:solidFill>
                  <a:schemeClr val="bg1"/>
                </a:solidFill>
                <a:latin typeface="Calibri" panose="020F0502020204030204" pitchFamily="34" charset="0"/>
                <a:ea typeface="Calibri" panose="020F0502020204030204" pitchFamily="34" charset="0"/>
                <a:cs typeface="Calibri" panose="020F0502020204030204" pitchFamily="34" charset="0"/>
              </a:rPr>
              <a:t>Preparation of the School Budget for the coming year </a:t>
            </a: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2024/2025</a:t>
            </a:r>
            <a:r>
              <a:rPr lang="en-IE"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br>
              <a:rPr lang="en-IE" sz="4000" dirty="0">
                <a:solidFill>
                  <a:schemeClr val="bg1"/>
                </a:solidFill>
                <a:latin typeface="Arial" panose="020B0604020202020204" pitchFamily="34" charset="0"/>
                <a:cs typeface="Arial" panose="020B0604020202020204" pitchFamily="34" charset="0"/>
              </a:rPr>
            </a:br>
            <a:br>
              <a:rPr lang="en-IE" sz="4000" dirty="0">
                <a:solidFill>
                  <a:schemeClr val="bg1"/>
                </a:solidFill>
                <a:latin typeface="Arial" panose="020B0604020202020204" pitchFamily="34" charset="0"/>
                <a:cs typeface="Arial" panose="020B0604020202020204" pitchFamily="34" charset="0"/>
              </a:rPr>
            </a:br>
            <a:br>
              <a:rPr lang="en-IE" sz="3200" b="1" dirty="0">
                <a:solidFill>
                  <a:schemeClr val="bg1"/>
                </a:solidFill>
                <a:latin typeface="Arial" panose="020B0604020202020204" pitchFamily="34" charset="0"/>
                <a:cs typeface="Arial" panose="020B0604020202020204" pitchFamily="34" charset="0"/>
              </a:rPr>
            </a:br>
            <a:r>
              <a:rPr lang="en-IE" sz="3200" dirty="0">
                <a:solidFill>
                  <a:schemeClr val="bg1"/>
                </a:solidFill>
                <a:latin typeface="Arial" panose="020B0604020202020204" pitchFamily="34" charset="0"/>
                <a:cs typeface="Arial" panose="020B0604020202020204" pitchFamily="34" charset="0"/>
              </a:rPr>
              <a:t> </a:t>
            </a:r>
            <a:br>
              <a:rPr lang="en-IE" sz="3200" dirty="0">
                <a:solidFill>
                  <a:schemeClr val="bg1"/>
                </a:solidFill>
                <a:latin typeface="Arial" panose="020B0604020202020204" pitchFamily="34" charset="0"/>
                <a:cs typeface="Arial" panose="020B0604020202020204" pitchFamily="34" charset="0"/>
              </a:rPr>
            </a:b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April 2024</a:t>
            </a:r>
            <a:endPar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0101D6D7-0855-EE95-DFEC-DCB7AAE303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02838" y="2090176"/>
            <a:ext cx="3061207" cy="2677648"/>
          </a:xfrm>
          <a:prstGeom prst="roundRect">
            <a:avLst>
              <a:gd name="adj" fmla="val 1858"/>
            </a:avLst>
          </a:prstGeom>
          <a:effectLst>
            <a:outerShdw blurRad="50800" dist="50800" dir="5400000" algn="tl" rotWithShape="0">
              <a:srgbClr val="000000">
                <a:alpha val="43000"/>
              </a:srgbClr>
            </a:outerShdw>
          </a:effectLst>
        </p:spPr>
      </p:pic>
      <p:pic>
        <p:nvPicPr>
          <p:cNvPr id="4" name="Picture 2">
            <a:extLst>
              <a:ext uri="{FF2B5EF4-FFF2-40B4-BE49-F238E27FC236}">
                <a16:creationId xmlns:a16="http://schemas.microsoft.com/office/drawing/2014/main" id="{D8E274CF-8E91-A096-B1F6-D61127F2D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3029" y="5493026"/>
            <a:ext cx="1376023" cy="55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a:extLst>
              <a:ext uri="{FF2B5EF4-FFF2-40B4-BE49-F238E27FC236}">
                <a16:creationId xmlns:a16="http://schemas.microsoft.com/office/drawing/2014/main" id="{00DC5463-372D-92D2-48E0-1A7C0055D1FC}"/>
              </a:ext>
            </a:extLst>
          </p:cNvPr>
          <p:cNvSpPr>
            <a:spLocks noGrp="1"/>
          </p:cNvSpPr>
          <p:nvPr>
            <p:ph type="sldNum" sz="quarter" idx="12"/>
          </p:nvPr>
        </p:nvSpPr>
        <p:spPr/>
        <p:txBody>
          <a:bodyPr/>
          <a:lstStyle/>
          <a:p>
            <a:fld id="{9FF96B15-8338-45D5-A943-561235072D66}" type="slidenum">
              <a:rPr lang="en-US" noProof="0" smtClean="0"/>
              <a:t>1</a:t>
            </a:fld>
            <a:endParaRPr lang="en-US" noProof="0" dirty="0"/>
          </a:p>
        </p:txBody>
      </p:sp>
    </p:spTree>
    <p:extLst>
      <p:ext uri="{BB962C8B-B14F-4D97-AF65-F5344CB8AC3E}">
        <p14:creationId xmlns:p14="http://schemas.microsoft.com/office/powerpoint/2010/main" val="30670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17E6-3DC9-C05E-4DBB-4EBF0F22663C}"/>
              </a:ext>
            </a:extLst>
          </p:cNvPr>
          <p:cNvSpPr>
            <a:spLocks noGrp="1"/>
          </p:cNvSpPr>
          <p:nvPr>
            <p:ph type="title"/>
          </p:nvPr>
        </p:nvSpPr>
        <p:spPr>
          <a:xfrm>
            <a:off x="535473" y="1063416"/>
            <a:ext cx="11405937" cy="706964"/>
          </a:xfrm>
        </p:spPr>
        <p:txBody>
          <a:bodyPr/>
          <a:lstStyle/>
          <a:p>
            <a:r>
              <a:rPr lang="en-IE" sz="4400" dirty="0"/>
              <a:t>Ringfenced v’s non ringfenced</a:t>
            </a:r>
          </a:p>
        </p:txBody>
      </p:sp>
      <p:sp>
        <p:nvSpPr>
          <p:cNvPr id="3" name="Content Placeholder 2">
            <a:extLst>
              <a:ext uri="{FF2B5EF4-FFF2-40B4-BE49-F238E27FC236}">
                <a16:creationId xmlns:a16="http://schemas.microsoft.com/office/drawing/2014/main" id="{4898E943-7CFB-35F8-B826-FD1668864F94}"/>
              </a:ext>
            </a:extLst>
          </p:cNvPr>
          <p:cNvSpPr>
            <a:spLocks noGrp="1"/>
          </p:cNvSpPr>
          <p:nvPr>
            <p:ph sz="half" idx="1"/>
          </p:nvPr>
        </p:nvSpPr>
        <p:spPr>
          <a:solidFill>
            <a:schemeClr val="accent4">
              <a:lumMod val="20000"/>
              <a:lumOff val="80000"/>
            </a:schemeClr>
          </a:solidFill>
        </p:spPr>
        <p:txBody>
          <a:bodyPr>
            <a:normAutofit/>
          </a:bodyPr>
          <a:lstStyle/>
          <a:p>
            <a:pPr marL="0" indent="0">
              <a:buNone/>
            </a:pPr>
            <a:r>
              <a:rPr lang="en-IE" sz="2400" b="1" u="sng" dirty="0"/>
              <a:t>Ringfenced</a:t>
            </a:r>
          </a:p>
          <a:p>
            <a:r>
              <a:rPr lang="en-IE" b="1" dirty="0"/>
              <a:t>ICT grant</a:t>
            </a:r>
          </a:p>
          <a:p>
            <a:r>
              <a:rPr lang="en-IE" b="1" dirty="0"/>
              <a:t>Minor works grant			</a:t>
            </a:r>
          </a:p>
          <a:p>
            <a:r>
              <a:rPr lang="en-IE" b="1" dirty="0"/>
              <a:t>Free schoolbook grant</a:t>
            </a:r>
          </a:p>
          <a:p>
            <a:r>
              <a:rPr lang="en-IE" b="1" dirty="0"/>
              <a:t>Capital grants</a:t>
            </a:r>
          </a:p>
          <a:p>
            <a:r>
              <a:rPr lang="en-IE" b="1" dirty="0"/>
              <a:t>Restricted fundraising</a:t>
            </a:r>
          </a:p>
          <a:p>
            <a:pPr marL="0" indent="0">
              <a:buNone/>
            </a:pPr>
            <a:endParaRPr lang="en-IE" dirty="0"/>
          </a:p>
          <a:p>
            <a:pPr marL="0" indent="0">
              <a:buNone/>
            </a:pPr>
            <a:r>
              <a:rPr lang="en-IE" b="1" u="sng" dirty="0">
                <a:solidFill>
                  <a:srgbClr val="FF0000"/>
                </a:solidFill>
              </a:rPr>
              <a:t>Can only be spent on specific purpose </a:t>
            </a:r>
          </a:p>
        </p:txBody>
      </p:sp>
      <p:sp>
        <p:nvSpPr>
          <p:cNvPr id="4" name="Content Placeholder 3">
            <a:extLst>
              <a:ext uri="{FF2B5EF4-FFF2-40B4-BE49-F238E27FC236}">
                <a16:creationId xmlns:a16="http://schemas.microsoft.com/office/drawing/2014/main" id="{05092786-0545-AAE4-AA15-18D3B4528D65}"/>
              </a:ext>
            </a:extLst>
          </p:cNvPr>
          <p:cNvSpPr>
            <a:spLocks noGrp="1"/>
          </p:cNvSpPr>
          <p:nvPr>
            <p:ph sz="half" idx="2"/>
          </p:nvPr>
        </p:nvSpPr>
        <p:spPr>
          <a:solidFill>
            <a:schemeClr val="accent4">
              <a:lumMod val="20000"/>
              <a:lumOff val="80000"/>
            </a:schemeClr>
          </a:solidFill>
        </p:spPr>
        <p:txBody>
          <a:bodyPr>
            <a:normAutofit/>
          </a:bodyPr>
          <a:lstStyle/>
          <a:p>
            <a:pPr marL="0" indent="0">
              <a:buNone/>
            </a:pPr>
            <a:r>
              <a:rPr lang="en-IE" sz="2400" b="1" u="sng" dirty="0"/>
              <a:t>Non ringfenced</a:t>
            </a:r>
          </a:p>
          <a:p>
            <a:r>
              <a:rPr lang="en-IE" b="1" dirty="0"/>
              <a:t>Capitation grant</a:t>
            </a:r>
          </a:p>
          <a:p>
            <a:r>
              <a:rPr lang="en-IE" b="1" dirty="0"/>
              <a:t>Ancillary grant</a:t>
            </a:r>
          </a:p>
          <a:p>
            <a:r>
              <a:rPr lang="en-IE" b="1" dirty="0"/>
              <a:t>DEIS grant (6 headings)</a:t>
            </a:r>
          </a:p>
          <a:p>
            <a:r>
              <a:rPr lang="en-IE" b="1" dirty="0"/>
              <a:t>School generated income</a:t>
            </a:r>
          </a:p>
          <a:p>
            <a:r>
              <a:rPr lang="en-IE" b="1" dirty="0"/>
              <a:t>Unrestricted fundraising</a:t>
            </a:r>
          </a:p>
          <a:p>
            <a:endParaRPr lang="en-IE" dirty="0"/>
          </a:p>
          <a:p>
            <a:pPr marL="0" indent="0">
              <a:buNone/>
            </a:pPr>
            <a:r>
              <a:rPr lang="en-IE" b="1" u="sng" dirty="0">
                <a:solidFill>
                  <a:srgbClr val="FF0000"/>
                </a:solidFill>
              </a:rPr>
              <a:t>Board of management discretion</a:t>
            </a:r>
          </a:p>
        </p:txBody>
      </p:sp>
      <p:sp>
        <p:nvSpPr>
          <p:cNvPr id="5" name="Slide Number Placeholder 4">
            <a:extLst>
              <a:ext uri="{FF2B5EF4-FFF2-40B4-BE49-F238E27FC236}">
                <a16:creationId xmlns:a16="http://schemas.microsoft.com/office/drawing/2014/main" id="{F32FF693-AF3E-CFA9-7776-7FAFDEAD5DF6}"/>
              </a:ext>
            </a:extLst>
          </p:cNvPr>
          <p:cNvSpPr>
            <a:spLocks noGrp="1"/>
          </p:cNvSpPr>
          <p:nvPr>
            <p:ph type="sldNum" sz="quarter" idx="12"/>
          </p:nvPr>
        </p:nvSpPr>
        <p:spPr/>
        <p:txBody>
          <a:bodyPr/>
          <a:lstStyle/>
          <a:p>
            <a:fld id="{9FF96B15-8338-45D5-A943-561235072D66}" type="slidenum">
              <a:rPr lang="en-US" noProof="0" smtClean="0"/>
              <a:t>10</a:t>
            </a:fld>
            <a:endParaRPr lang="en-US" noProof="0" dirty="0"/>
          </a:p>
        </p:txBody>
      </p:sp>
      <p:pic>
        <p:nvPicPr>
          <p:cNvPr id="6" name="Picture 5">
            <a:extLst>
              <a:ext uri="{FF2B5EF4-FFF2-40B4-BE49-F238E27FC236}">
                <a16:creationId xmlns:a16="http://schemas.microsoft.com/office/drawing/2014/main" id="{CF7D081A-342F-94F1-CE1C-36039186A89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40361" y="6075765"/>
            <a:ext cx="1001049" cy="443798"/>
          </a:xfrm>
          <a:prstGeom prst="rect">
            <a:avLst/>
          </a:prstGeom>
        </p:spPr>
      </p:pic>
      <p:sp>
        <p:nvSpPr>
          <p:cNvPr id="7" name="TextBox 6">
            <a:extLst>
              <a:ext uri="{FF2B5EF4-FFF2-40B4-BE49-F238E27FC236}">
                <a16:creationId xmlns:a16="http://schemas.microsoft.com/office/drawing/2014/main" id="{8466EEEE-E31E-8F69-EA54-1B927E52AF5A}"/>
              </a:ext>
            </a:extLst>
          </p:cNvPr>
          <p:cNvSpPr txBox="1"/>
          <p:nvPr/>
        </p:nvSpPr>
        <p:spPr>
          <a:xfrm>
            <a:off x="1106310" y="6075765"/>
            <a:ext cx="9665329" cy="646331"/>
          </a:xfrm>
          <a:prstGeom prst="rect">
            <a:avLst/>
          </a:prstGeom>
          <a:solidFill>
            <a:schemeClr val="tx2">
              <a:lumMod val="75000"/>
            </a:schemeClr>
          </a:solidFill>
        </p:spPr>
        <p:txBody>
          <a:bodyPr wrap="square" rtlCol="0">
            <a:spAutoFit/>
          </a:bodyPr>
          <a:lstStyle/>
          <a:p>
            <a:pPr algn="ctr"/>
            <a:r>
              <a:rPr lang="en-IE" dirty="0">
                <a:solidFill>
                  <a:schemeClr val="bg1"/>
                </a:solidFill>
              </a:rPr>
              <a:t>** NB** Ringfenced grants should be reconciled at year-end. </a:t>
            </a:r>
          </a:p>
          <a:p>
            <a:pPr algn="ctr"/>
            <a:r>
              <a:rPr lang="en-IE" dirty="0">
                <a:solidFill>
                  <a:schemeClr val="bg1"/>
                </a:solidFill>
              </a:rPr>
              <a:t>Advise accountant of unspent amount to be carried forward to next year</a:t>
            </a:r>
          </a:p>
        </p:txBody>
      </p:sp>
    </p:spTree>
    <p:extLst>
      <p:ext uri="{BB962C8B-B14F-4D97-AF65-F5344CB8AC3E}">
        <p14:creationId xmlns:p14="http://schemas.microsoft.com/office/powerpoint/2010/main" val="125120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CB16-A3B8-6DE8-6211-942FD6AF8728}"/>
              </a:ext>
            </a:extLst>
          </p:cNvPr>
          <p:cNvSpPr>
            <a:spLocks noGrp="1"/>
          </p:cNvSpPr>
          <p:nvPr>
            <p:ph type="title"/>
          </p:nvPr>
        </p:nvSpPr>
        <p:spPr>
          <a:xfrm>
            <a:off x="1144195" y="679572"/>
            <a:ext cx="8761413" cy="1177861"/>
          </a:xfrm>
        </p:spPr>
        <p:txBody>
          <a:bodyPr>
            <a:normAutofit/>
          </a:bodyPr>
          <a:lstStyle/>
          <a:p>
            <a:r>
              <a:rPr lang="en-IE" sz="4800" dirty="0"/>
              <a:t>Capitation Grant </a:t>
            </a:r>
            <a:br>
              <a:rPr lang="en-IE" dirty="0"/>
            </a:br>
            <a:r>
              <a:rPr lang="en-IE" sz="2200" dirty="0"/>
              <a:t>General Purpose Grant (Not ringfenced)</a:t>
            </a:r>
          </a:p>
        </p:txBody>
      </p:sp>
      <p:sp>
        <p:nvSpPr>
          <p:cNvPr id="3" name="Slide Number Placeholder 2">
            <a:extLst>
              <a:ext uri="{FF2B5EF4-FFF2-40B4-BE49-F238E27FC236}">
                <a16:creationId xmlns:a16="http://schemas.microsoft.com/office/drawing/2014/main" id="{B1BD8622-FAB1-2F14-DA43-49A5ACFBF861}"/>
              </a:ext>
            </a:extLst>
          </p:cNvPr>
          <p:cNvSpPr>
            <a:spLocks noGrp="1"/>
          </p:cNvSpPr>
          <p:nvPr>
            <p:ph type="sldNum" sz="quarter" idx="12"/>
          </p:nvPr>
        </p:nvSpPr>
        <p:spPr/>
        <p:txBody>
          <a:bodyPr/>
          <a:lstStyle/>
          <a:p>
            <a:fld id="{9FF96B15-8338-45D5-A943-561235072D66}" type="slidenum">
              <a:rPr lang="en-US" noProof="0" smtClean="0"/>
              <a:t>11</a:t>
            </a:fld>
            <a:endParaRPr lang="en-US" noProof="0" dirty="0"/>
          </a:p>
        </p:txBody>
      </p:sp>
      <p:sp>
        <p:nvSpPr>
          <p:cNvPr id="8" name="Freeform: Shape 7">
            <a:extLst>
              <a:ext uri="{FF2B5EF4-FFF2-40B4-BE49-F238E27FC236}">
                <a16:creationId xmlns:a16="http://schemas.microsoft.com/office/drawing/2014/main" id="{747D2FA8-9409-62A9-C549-8652B86A84A1}"/>
              </a:ext>
            </a:extLst>
          </p:cNvPr>
          <p:cNvSpPr/>
          <p:nvPr/>
        </p:nvSpPr>
        <p:spPr>
          <a:xfrm>
            <a:off x="830559" y="2323974"/>
            <a:ext cx="2938427" cy="987552"/>
          </a:xfrm>
          <a:custGeom>
            <a:avLst/>
            <a:gdLst>
              <a:gd name="connsiteX0" fmla="*/ 0 w 2910639"/>
              <a:gd name="connsiteY0" fmla="*/ 0 h 987552"/>
              <a:gd name="connsiteX1" fmla="*/ 2910639 w 2910639"/>
              <a:gd name="connsiteY1" fmla="*/ 0 h 987552"/>
              <a:gd name="connsiteX2" fmla="*/ 2910639 w 2910639"/>
              <a:gd name="connsiteY2" fmla="*/ 987552 h 987552"/>
              <a:gd name="connsiteX3" fmla="*/ 0 w 2910639"/>
              <a:gd name="connsiteY3" fmla="*/ 987552 h 987552"/>
              <a:gd name="connsiteX4" fmla="*/ 0 w 2910639"/>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0639" h="987552">
                <a:moveTo>
                  <a:pt x="0" y="0"/>
                </a:moveTo>
                <a:lnTo>
                  <a:pt x="2910639" y="0"/>
                </a:lnTo>
                <a:lnTo>
                  <a:pt x="2910639"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algn="ctr" defTabSz="1689100">
              <a:lnSpc>
                <a:spcPct val="90000"/>
              </a:lnSpc>
              <a:spcBef>
                <a:spcPct val="0"/>
              </a:spcBef>
              <a:spcAft>
                <a:spcPct val="35000"/>
              </a:spcAft>
            </a:pPr>
            <a:r>
              <a:rPr lang="en-IE" sz="3200" dirty="0"/>
              <a:t>Rate</a:t>
            </a:r>
          </a:p>
        </p:txBody>
      </p:sp>
      <p:sp>
        <p:nvSpPr>
          <p:cNvPr id="9" name="Freeform: Shape 8">
            <a:extLst>
              <a:ext uri="{FF2B5EF4-FFF2-40B4-BE49-F238E27FC236}">
                <a16:creationId xmlns:a16="http://schemas.microsoft.com/office/drawing/2014/main" id="{1A0C7C4D-0A1D-C1D9-A420-D19E57E422EB}"/>
              </a:ext>
            </a:extLst>
          </p:cNvPr>
          <p:cNvSpPr/>
          <p:nvPr/>
        </p:nvSpPr>
        <p:spPr>
          <a:xfrm>
            <a:off x="802772" y="3311526"/>
            <a:ext cx="2966214" cy="3131724"/>
          </a:xfrm>
          <a:custGeom>
            <a:avLst/>
            <a:gdLst>
              <a:gd name="connsiteX0" fmla="*/ 0 w 2966214"/>
              <a:gd name="connsiteY0" fmla="*/ 0 h 3963779"/>
              <a:gd name="connsiteX1" fmla="*/ 2966214 w 2966214"/>
              <a:gd name="connsiteY1" fmla="*/ 0 h 3963779"/>
              <a:gd name="connsiteX2" fmla="*/ 2966214 w 2966214"/>
              <a:gd name="connsiteY2" fmla="*/ 3963779 h 3963779"/>
              <a:gd name="connsiteX3" fmla="*/ 0 w 2966214"/>
              <a:gd name="connsiteY3" fmla="*/ 3963779 h 3963779"/>
              <a:gd name="connsiteX4" fmla="*/ 0 w 2966214"/>
              <a:gd name="connsiteY4" fmla="*/ 0 h 396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6214" h="3963779">
                <a:moveTo>
                  <a:pt x="0" y="0"/>
                </a:moveTo>
                <a:lnTo>
                  <a:pt x="2966214" y="0"/>
                </a:lnTo>
                <a:lnTo>
                  <a:pt x="2966214" y="3963779"/>
                </a:lnTo>
                <a:lnTo>
                  <a:pt x="0" y="39637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IE" sz="2400" kern="1200" dirty="0"/>
              <a:t>€200 per pupil enrolled </a:t>
            </a:r>
            <a:r>
              <a:rPr lang="en-IE" sz="1600" dirty="0"/>
              <a:t>Sept 2024</a:t>
            </a:r>
          </a:p>
          <a:p>
            <a:pPr marL="228600" lvl="1" indent="-228600" algn="l" defTabSz="1066800">
              <a:lnSpc>
                <a:spcPct val="90000"/>
              </a:lnSpc>
              <a:spcBef>
                <a:spcPct val="0"/>
              </a:spcBef>
              <a:spcAft>
                <a:spcPct val="15000"/>
              </a:spcAft>
              <a:buChar char="•"/>
            </a:pPr>
            <a:r>
              <a:rPr lang="en-IE" sz="2400" kern="1200" dirty="0"/>
              <a:t>Min 60/No max enrolment</a:t>
            </a:r>
          </a:p>
          <a:p>
            <a:pPr marL="228600" lvl="1" indent="-228600" algn="l" defTabSz="1066800">
              <a:lnSpc>
                <a:spcPct val="90000"/>
              </a:lnSpc>
              <a:spcBef>
                <a:spcPct val="0"/>
              </a:spcBef>
              <a:spcAft>
                <a:spcPct val="15000"/>
              </a:spcAft>
              <a:buChar char="•"/>
            </a:pPr>
            <a:r>
              <a:rPr lang="en-IE" sz="2400" kern="1200" dirty="0"/>
              <a:t>Enhanced rates available </a:t>
            </a:r>
          </a:p>
          <a:p>
            <a:pPr marL="0" lvl="1" algn="l" defTabSz="1066800">
              <a:lnSpc>
                <a:spcPct val="90000"/>
              </a:lnSpc>
              <a:spcBef>
                <a:spcPct val="0"/>
              </a:spcBef>
              <a:spcAft>
                <a:spcPct val="15000"/>
              </a:spcAft>
            </a:pPr>
            <a:r>
              <a:rPr lang="en-IE" sz="1600" dirty="0"/>
              <a:t>   special schools and </a:t>
            </a:r>
          </a:p>
          <a:p>
            <a:pPr marL="0" lvl="1" algn="l" defTabSz="179388">
              <a:lnSpc>
                <a:spcPct val="90000"/>
              </a:lnSpc>
              <a:spcBef>
                <a:spcPct val="0"/>
              </a:spcBef>
              <a:spcAft>
                <a:spcPct val="15000"/>
              </a:spcAft>
              <a:tabLst>
                <a:tab pos="177800" algn="l"/>
              </a:tabLst>
            </a:pPr>
            <a:r>
              <a:rPr lang="en-IE" sz="1600" dirty="0"/>
              <a:t>   special classes in   	mainstream schools </a:t>
            </a:r>
          </a:p>
        </p:txBody>
      </p:sp>
      <p:sp>
        <p:nvSpPr>
          <p:cNvPr id="10" name="Freeform: Shape 9">
            <a:extLst>
              <a:ext uri="{FF2B5EF4-FFF2-40B4-BE49-F238E27FC236}">
                <a16:creationId xmlns:a16="http://schemas.microsoft.com/office/drawing/2014/main" id="{1341E1CC-F3F7-5A53-F2EE-1DF059D0DBB4}"/>
              </a:ext>
            </a:extLst>
          </p:cNvPr>
          <p:cNvSpPr/>
          <p:nvPr/>
        </p:nvSpPr>
        <p:spPr>
          <a:xfrm>
            <a:off x="4173673" y="2323974"/>
            <a:ext cx="3456040" cy="987552"/>
          </a:xfrm>
          <a:custGeom>
            <a:avLst/>
            <a:gdLst>
              <a:gd name="connsiteX0" fmla="*/ 0 w 3437079"/>
              <a:gd name="connsiteY0" fmla="*/ 0 h 987552"/>
              <a:gd name="connsiteX1" fmla="*/ 3437079 w 3437079"/>
              <a:gd name="connsiteY1" fmla="*/ 0 h 987552"/>
              <a:gd name="connsiteX2" fmla="*/ 3437079 w 3437079"/>
              <a:gd name="connsiteY2" fmla="*/ 987552 h 987552"/>
              <a:gd name="connsiteX3" fmla="*/ 0 w 3437079"/>
              <a:gd name="connsiteY3" fmla="*/ 987552 h 987552"/>
              <a:gd name="connsiteX4" fmla="*/ 0 w 3437079"/>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079" h="987552">
                <a:moveTo>
                  <a:pt x="0" y="0"/>
                </a:moveTo>
                <a:lnTo>
                  <a:pt x="3437079" y="0"/>
                </a:lnTo>
                <a:lnTo>
                  <a:pt x="3437079"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IE" sz="3200" kern="1200" dirty="0"/>
              <a:t>Approx Timing</a:t>
            </a:r>
          </a:p>
        </p:txBody>
      </p:sp>
      <p:sp>
        <p:nvSpPr>
          <p:cNvPr id="11" name="Freeform: Shape 10">
            <a:extLst>
              <a:ext uri="{FF2B5EF4-FFF2-40B4-BE49-F238E27FC236}">
                <a16:creationId xmlns:a16="http://schemas.microsoft.com/office/drawing/2014/main" id="{6BC40840-C836-863F-A5D2-7CEA2BC3C3F9}"/>
              </a:ext>
            </a:extLst>
          </p:cNvPr>
          <p:cNvSpPr/>
          <p:nvPr/>
        </p:nvSpPr>
        <p:spPr>
          <a:xfrm>
            <a:off x="4175821" y="3311547"/>
            <a:ext cx="3456040" cy="3131703"/>
          </a:xfrm>
          <a:custGeom>
            <a:avLst/>
            <a:gdLst>
              <a:gd name="connsiteX0" fmla="*/ 0 w 3456040"/>
              <a:gd name="connsiteY0" fmla="*/ 0 h 3131703"/>
              <a:gd name="connsiteX1" fmla="*/ 3456040 w 3456040"/>
              <a:gd name="connsiteY1" fmla="*/ 0 h 3131703"/>
              <a:gd name="connsiteX2" fmla="*/ 3456040 w 3456040"/>
              <a:gd name="connsiteY2" fmla="*/ 3131703 h 3131703"/>
              <a:gd name="connsiteX3" fmla="*/ 0 w 3456040"/>
              <a:gd name="connsiteY3" fmla="*/ 3131703 h 3131703"/>
              <a:gd name="connsiteX4" fmla="*/ 0 w 3456040"/>
              <a:gd name="connsiteY4" fmla="*/ 0 h 313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040" h="3131703">
                <a:moveTo>
                  <a:pt x="0" y="0"/>
                </a:moveTo>
                <a:lnTo>
                  <a:pt x="3456040" y="0"/>
                </a:lnTo>
                <a:lnTo>
                  <a:pt x="3456040" y="3131703"/>
                </a:lnTo>
                <a:lnTo>
                  <a:pt x="0" y="313170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IE" sz="2400" kern="1200" dirty="0"/>
              <a:t>70% paid in January</a:t>
            </a:r>
            <a:endParaRPr lang="en-IE" sz="1600" kern="1200" dirty="0"/>
          </a:p>
          <a:p>
            <a:pPr marL="171450" lvl="1" indent="-171450" algn="l" defTabSz="711200">
              <a:lnSpc>
                <a:spcPct val="90000"/>
              </a:lnSpc>
              <a:spcBef>
                <a:spcPct val="0"/>
              </a:spcBef>
              <a:spcAft>
                <a:spcPct val="15000"/>
              </a:spcAft>
              <a:buChar char="•"/>
            </a:pPr>
            <a:r>
              <a:rPr lang="en-IE" sz="1600" kern="1200" dirty="0"/>
              <a:t>(previous years enrolment)</a:t>
            </a:r>
          </a:p>
          <a:p>
            <a:pPr marL="171450" lvl="1" indent="-171450" algn="l" defTabSz="711200">
              <a:lnSpc>
                <a:spcPct val="90000"/>
              </a:lnSpc>
              <a:spcBef>
                <a:spcPct val="0"/>
              </a:spcBef>
              <a:spcAft>
                <a:spcPct val="15000"/>
              </a:spcAft>
              <a:buChar char="•"/>
            </a:pPr>
            <a:endParaRPr lang="en-IE" sz="1600" kern="1200" dirty="0"/>
          </a:p>
          <a:p>
            <a:pPr marL="228600" lvl="1" indent="-228600" algn="l" defTabSz="1066800">
              <a:lnSpc>
                <a:spcPct val="90000"/>
              </a:lnSpc>
              <a:spcBef>
                <a:spcPct val="0"/>
              </a:spcBef>
              <a:spcAft>
                <a:spcPct val="15000"/>
              </a:spcAft>
              <a:buChar char="•"/>
            </a:pPr>
            <a:r>
              <a:rPr lang="en-IE" sz="2400" kern="1200" dirty="0"/>
              <a:t>30% paid in June </a:t>
            </a:r>
            <a:r>
              <a:rPr lang="en-IE" sz="1600" kern="1200" dirty="0"/>
              <a:t>(</a:t>
            </a:r>
            <a:r>
              <a:rPr lang="en-IE" sz="1600" kern="1200" dirty="0">
                <a:solidFill>
                  <a:prstClr val="black">
                    <a:hueOff val="0"/>
                    <a:satOff val="0"/>
                    <a:lumOff val="0"/>
                    <a:alphaOff val="0"/>
                  </a:prstClr>
                </a:solidFill>
                <a:latin typeface="Century Gothic" panose="020B0502020202020204"/>
                <a:ea typeface="+mn-ea"/>
                <a:cs typeface="+mn-cs"/>
              </a:rPr>
              <a:t>current years enrolment)</a:t>
            </a:r>
          </a:p>
        </p:txBody>
      </p:sp>
      <p:sp>
        <p:nvSpPr>
          <p:cNvPr id="12" name="Freeform: Shape 11">
            <a:extLst>
              <a:ext uri="{FF2B5EF4-FFF2-40B4-BE49-F238E27FC236}">
                <a16:creationId xmlns:a16="http://schemas.microsoft.com/office/drawing/2014/main" id="{4E4317E8-7C35-B12A-A3B2-3DF1620F420B}"/>
              </a:ext>
            </a:extLst>
          </p:cNvPr>
          <p:cNvSpPr/>
          <p:nvPr/>
        </p:nvSpPr>
        <p:spPr>
          <a:xfrm>
            <a:off x="7944100" y="2280308"/>
            <a:ext cx="3445127" cy="987552"/>
          </a:xfrm>
          <a:custGeom>
            <a:avLst/>
            <a:gdLst>
              <a:gd name="connsiteX0" fmla="*/ 0 w 3322918"/>
              <a:gd name="connsiteY0" fmla="*/ 0 h 987552"/>
              <a:gd name="connsiteX1" fmla="*/ 3322918 w 3322918"/>
              <a:gd name="connsiteY1" fmla="*/ 0 h 987552"/>
              <a:gd name="connsiteX2" fmla="*/ 3322918 w 3322918"/>
              <a:gd name="connsiteY2" fmla="*/ 987552 h 987552"/>
              <a:gd name="connsiteX3" fmla="*/ 0 w 3322918"/>
              <a:gd name="connsiteY3" fmla="*/ 987552 h 987552"/>
              <a:gd name="connsiteX4" fmla="*/ 0 w 3322918"/>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918" h="987552">
                <a:moveTo>
                  <a:pt x="0" y="0"/>
                </a:moveTo>
                <a:lnTo>
                  <a:pt x="3322918" y="0"/>
                </a:lnTo>
                <a:lnTo>
                  <a:pt x="3322918"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algn="ctr" defTabSz="1689100">
              <a:lnSpc>
                <a:spcPct val="90000"/>
              </a:lnSpc>
              <a:spcBef>
                <a:spcPct val="0"/>
              </a:spcBef>
              <a:spcAft>
                <a:spcPct val="35000"/>
              </a:spcAft>
            </a:pPr>
            <a:r>
              <a:rPr lang="en-IE" sz="3200" dirty="0"/>
              <a:t>Purpose</a:t>
            </a:r>
          </a:p>
        </p:txBody>
      </p:sp>
      <p:sp>
        <p:nvSpPr>
          <p:cNvPr id="13" name="Freeform: Shape 12">
            <a:extLst>
              <a:ext uri="{FF2B5EF4-FFF2-40B4-BE49-F238E27FC236}">
                <a16:creationId xmlns:a16="http://schemas.microsoft.com/office/drawing/2014/main" id="{AE3500B5-B4D5-63F9-9276-765FF1C5C52C}"/>
              </a:ext>
            </a:extLst>
          </p:cNvPr>
          <p:cNvSpPr/>
          <p:nvPr/>
        </p:nvSpPr>
        <p:spPr>
          <a:xfrm>
            <a:off x="7944101" y="3285399"/>
            <a:ext cx="3445127" cy="3157851"/>
          </a:xfrm>
          <a:custGeom>
            <a:avLst/>
            <a:gdLst>
              <a:gd name="connsiteX0" fmla="*/ 0 w 3445127"/>
              <a:gd name="connsiteY0" fmla="*/ 0 h 3963779"/>
              <a:gd name="connsiteX1" fmla="*/ 3445127 w 3445127"/>
              <a:gd name="connsiteY1" fmla="*/ 0 h 3963779"/>
              <a:gd name="connsiteX2" fmla="*/ 3445127 w 3445127"/>
              <a:gd name="connsiteY2" fmla="*/ 3963779 h 3963779"/>
              <a:gd name="connsiteX3" fmla="*/ 0 w 3445127"/>
              <a:gd name="connsiteY3" fmla="*/ 3963779 h 3963779"/>
              <a:gd name="connsiteX4" fmla="*/ 0 w 3445127"/>
              <a:gd name="connsiteY4" fmla="*/ 0 h 396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127" h="3963779">
                <a:moveTo>
                  <a:pt x="0" y="0"/>
                </a:moveTo>
                <a:lnTo>
                  <a:pt x="3445127" y="0"/>
                </a:lnTo>
                <a:lnTo>
                  <a:pt x="3445127" y="3963779"/>
                </a:lnTo>
                <a:lnTo>
                  <a:pt x="0" y="39637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IE" sz="2400" b="0" i="0" kern="1200" dirty="0">
                <a:solidFill>
                  <a:schemeClr val="tx1"/>
                </a:solidFill>
                <a:latin typeface="Century Gothic" panose="020B0502020202020204"/>
                <a:ea typeface="+mn-ea"/>
                <a:cs typeface="+mn-cs"/>
              </a:rPr>
              <a:t>day to day running costs e.g</a:t>
            </a:r>
            <a:r>
              <a:rPr lang="en-IE" sz="2400" dirty="0">
                <a:solidFill>
                  <a:schemeClr val="tx1"/>
                </a:solidFill>
                <a:latin typeface="Century Gothic" panose="020B0502020202020204"/>
              </a:rPr>
              <a:t>. </a:t>
            </a:r>
            <a:r>
              <a:rPr lang="en-IE" sz="2400" b="0" i="0" kern="1200" dirty="0">
                <a:solidFill>
                  <a:schemeClr val="tx1"/>
                </a:solidFill>
                <a:latin typeface="Century Gothic" panose="020B0502020202020204"/>
                <a:ea typeface="+mn-ea"/>
                <a:cs typeface="+mn-cs"/>
              </a:rPr>
              <a:t>Insurance, heating, lighting, cleaning etc</a:t>
            </a:r>
          </a:p>
          <a:p>
            <a:pPr marL="0" lvl="1" algn="l" defTabSz="1066800">
              <a:lnSpc>
                <a:spcPct val="90000"/>
              </a:lnSpc>
              <a:spcBef>
                <a:spcPct val="0"/>
              </a:spcBef>
              <a:spcAft>
                <a:spcPct val="15000"/>
              </a:spcAft>
            </a:pPr>
            <a:endParaRPr lang="en-IE" sz="2400" kern="1200" dirty="0">
              <a:solidFill>
                <a:schemeClr val="tx1"/>
              </a:solidFill>
            </a:endParaRPr>
          </a:p>
          <a:p>
            <a:pPr marL="228600" lvl="1" indent="-228600" algn="l" defTabSz="1066800">
              <a:lnSpc>
                <a:spcPct val="90000"/>
              </a:lnSpc>
              <a:spcBef>
                <a:spcPct val="0"/>
              </a:spcBef>
              <a:spcAft>
                <a:spcPct val="15000"/>
              </a:spcAft>
              <a:buChar char="•"/>
            </a:pPr>
            <a:r>
              <a:rPr lang="en-IE" sz="2400" b="0" i="0" kern="1200" dirty="0">
                <a:solidFill>
                  <a:schemeClr val="tx1"/>
                </a:solidFill>
                <a:latin typeface="Century Gothic" panose="020B0502020202020204"/>
                <a:ea typeface="+mn-ea"/>
                <a:cs typeface="+mn-cs"/>
              </a:rPr>
              <a:t>Teaching materials &amp; school resources </a:t>
            </a:r>
            <a:endParaRPr lang="en-IE" sz="2400" kern="1200" dirty="0"/>
          </a:p>
        </p:txBody>
      </p:sp>
      <p:pic>
        <p:nvPicPr>
          <p:cNvPr id="4" name="Picture 3">
            <a:extLst>
              <a:ext uri="{FF2B5EF4-FFF2-40B4-BE49-F238E27FC236}">
                <a16:creationId xmlns:a16="http://schemas.microsoft.com/office/drawing/2014/main" id="{917DC4B6-57E1-8DD8-9F79-07347B343AD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40361" y="6075765"/>
            <a:ext cx="1001049" cy="443798"/>
          </a:xfrm>
          <a:prstGeom prst="rect">
            <a:avLst/>
          </a:prstGeom>
        </p:spPr>
      </p:pic>
    </p:spTree>
    <p:extLst>
      <p:ext uri="{BB962C8B-B14F-4D97-AF65-F5344CB8AC3E}">
        <p14:creationId xmlns:p14="http://schemas.microsoft.com/office/powerpoint/2010/main" val="14885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CB16-A3B8-6DE8-6211-942FD6AF8728}"/>
              </a:ext>
            </a:extLst>
          </p:cNvPr>
          <p:cNvSpPr>
            <a:spLocks noGrp="1"/>
          </p:cNvSpPr>
          <p:nvPr>
            <p:ph type="title"/>
          </p:nvPr>
        </p:nvSpPr>
        <p:spPr>
          <a:xfrm>
            <a:off x="1154953" y="790211"/>
            <a:ext cx="8761413" cy="987552"/>
          </a:xfrm>
        </p:spPr>
        <p:txBody>
          <a:bodyPr>
            <a:normAutofit fontScale="90000"/>
          </a:bodyPr>
          <a:lstStyle/>
          <a:p>
            <a:r>
              <a:rPr lang="en-IE" sz="5300" dirty="0"/>
              <a:t>Ancillary</a:t>
            </a:r>
            <a:r>
              <a:rPr lang="en-GB" sz="5300" dirty="0"/>
              <a:t> Grant </a:t>
            </a:r>
            <a:r>
              <a:rPr lang="en-GB" dirty="0"/>
              <a:t>(Under Review)</a:t>
            </a:r>
            <a:br>
              <a:rPr lang="en-GB" dirty="0"/>
            </a:br>
            <a:r>
              <a:rPr lang="en-IE" sz="1800" dirty="0"/>
              <a:t>General Purpose Grant (Not ringfenced)</a:t>
            </a:r>
          </a:p>
        </p:txBody>
      </p:sp>
      <p:sp>
        <p:nvSpPr>
          <p:cNvPr id="3" name="Slide Number Placeholder 2">
            <a:extLst>
              <a:ext uri="{FF2B5EF4-FFF2-40B4-BE49-F238E27FC236}">
                <a16:creationId xmlns:a16="http://schemas.microsoft.com/office/drawing/2014/main" id="{B1BD8622-FAB1-2F14-DA43-49A5ACFBF861}"/>
              </a:ext>
            </a:extLst>
          </p:cNvPr>
          <p:cNvSpPr>
            <a:spLocks noGrp="1"/>
          </p:cNvSpPr>
          <p:nvPr>
            <p:ph type="sldNum" sz="quarter" idx="12"/>
          </p:nvPr>
        </p:nvSpPr>
        <p:spPr/>
        <p:txBody>
          <a:bodyPr/>
          <a:lstStyle/>
          <a:p>
            <a:fld id="{9FF96B15-8338-45D5-A943-561235072D66}" type="slidenum">
              <a:rPr lang="en-US" noProof="0" smtClean="0"/>
              <a:t>12</a:t>
            </a:fld>
            <a:endParaRPr lang="en-US" noProof="0" dirty="0"/>
          </a:p>
        </p:txBody>
      </p:sp>
      <p:sp>
        <p:nvSpPr>
          <p:cNvPr id="8" name="Freeform: Shape 7">
            <a:extLst>
              <a:ext uri="{FF2B5EF4-FFF2-40B4-BE49-F238E27FC236}">
                <a16:creationId xmlns:a16="http://schemas.microsoft.com/office/drawing/2014/main" id="{747D2FA8-9409-62A9-C549-8652B86A84A1}"/>
              </a:ext>
            </a:extLst>
          </p:cNvPr>
          <p:cNvSpPr/>
          <p:nvPr/>
        </p:nvSpPr>
        <p:spPr>
          <a:xfrm>
            <a:off x="830559" y="2323974"/>
            <a:ext cx="2938427" cy="987552"/>
          </a:xfrm>
          <a:custGeom>
            <a:avLst/>
            <a:gdLst>
              <a:gd name="connsiteX0" fmla="*/ 0 w 2910639"/>
              <a:gd name="connsiteY0" fmla="*/ 0 h 987552"/>
              <a:gd name="connsiteX1" fmla="*/ 2910639 w 2910639"/>
              <a:gd name="connsiteY1" fmla="*/ 0 h 987552"/>
              <a:gd name="connsiteX2" fmla="*/ 2910639 w 2910639"/>
              <a:gd name="connsiteY2" fmla="*/ 987552 h 987552"/>
              <a:gd name="connsiteX3" fmla="*/ 0 w 2910639"/>
              <a:gd name="connsiteY3" fmla="*/ 987552 h 987552"/>
              <a:gd name="connsiteX4" fmla="*/ 0 w 2910639"/>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0639" h="987552">
                <a:moveTo>
                  <a:pt x="0" y="0"/>
                </a:moveTo>
                <a:lnTo>
                  <a:pt x="2910639" y="0"/>
                </a:lnTo>
                <a:lnTo>
                  <a:pt x="2910639"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algn="ctr" defTabSz="1689100">
              <a:lnSpc>
                <a:spcPct val="90000"/>
              </a:lnSpc>
              <a:spcBef>
                <a:spcPct val="0"/>
              </a:spcBef>
              <a:spcAft>
                <a:spcPct val="35000"/>
              </a:spcAft>
            </a:pPr>
            <a:r>
              <a:rPr lang="en-IE" sz="3200" dirty="0"/>
              <a:t>Rate</a:t>
            </a:r>
          </a:p>
        </p:txBody>
      </p:sp>
      <p:sp>
        <p:nvSpPr>
          <p:cNvPr id="9" name="Freeform: Shape 8">
            <a:extLst>
              <a:ext uri="{FF2B5EF4-FFF2-40B4-BE49-F238E27FC236}">
                <a16:creationId xmlns:a16="http://schemas.microsoft.com/office/drawing/2014/main" id="{1A0C7C4D-0A1D-C1D9-A420-D19E57E422EB}"/>
              </a:ext>
            </a:extLst>
          </p:cNvPr>
          <p:cNvSpPr/>
          <p:nvPr/>
        </p:nvSpPr>
        <p:spPr>
          <a:xfrm>
            <a:off x="802772" y="3311525"/>
            <a:ext cx="2966214" cy="3339645"/>
          </a:xfrm>
          <a:custGeom>
            <a:avLst/>
            <a:gdLst>
              <a:gd name="connsiteX0" fmla="*/ 0 w 2966214"/>
              <a:gd name="connsiteY0" fmla="*/ 0 h 3963779"/>
              <a:gd name="connsiteX1" fmla="*/ 2966214 w 2966214"/>
              <a:gd name="connsiteY1" fmla="*/ 0 h 3963779"/>
              <a:gd name="connsiteX2" fmla="*/ 2966214 w 2966214"/>
              <a:gd name="connsiteY2" fmla="*/ 3963779 h 3963779"/>
              <a:gd name="connsiteX3" fmla="*/ 0 w 2966214"/>
              <a:gd name="connsiteY3" fmla="*/ 3963779 h 3963779"/>
              <a:gd name="connsiteX4" fmla="*/ 0 w 2966214"/>
              <a:gd name="connsiteY4" fmla="*/ 0 h 396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6214" h="3963779">
                <a:moveTo>
                  <a:pt x="0" y="0"/>
                </a:moveTo>
                <a:lnTo>
                  <a:pt x="2966214" y="0"/>
                </a:lnTo>
                <a:lnTo>
                  <a:pt x="2966214" y="3963779"/>
                </a:lnTo>
                <a:lnTo>
                  <a:pt x="0" y="39637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IE" sz="2400" kern="1200" dirty="0"/>
              <a:t>€</a:t>
            </a:r>
            <a:r>
              <a:rPr lang="en-IE" sz="2400" dirty="0"/>
              <a:t> to be confirmed by DE</a:t>
            </a:r>
            <a:endParaRPr lang="en-IE" sz="2400" kern="1200" dirty="0"/>
          </a:p>
          <a:p>
            <a:pPr marL="228600" lvl="1" indent="-228600" algn="l" defTabSz="1066800">
              <a:lnSpc>
                <a:spcPct val="90000"/>
              </a:lnSpc>
              <a:spcBef>
                <a:spcPct val="0"/>
              </a:spcBef>
              <a:spcAft>
                <a:spcPct val="15000"/>
              </a:spcAft>
              <a:buChar char="•"/>
            </a:pPr>
            <a:endParaRPr lang="en-IE" sz="2400" kern="1200" dirty="0"/>
          </a:p>
          <a:p>
            <a:pPr marL="228600" lvl="1" indent="-228600" algn="l" defTabSz="1066800">
              <a:lnSpc>
                <a:spcPct val="90000"/>
              </a:lnSpc>
              <a:spcBef>
                <a:spcPct val="0"/>
              </a:spcBef>
              <a:spcAft>
                <a:spcPct val="15000"/>
              </a:spcAft>
              <a:buChar char="•"/>
            </a:pPr>
            <a:r>
              <a:rPr lang="en-IE" sz="2400" kern="1200" dirty="0"/>
              <a:t>Min 60 Max 500</a:t>
            </a:r>
            <a:r>
              <a:rPr lang="en-IE" sz="2400" dirty="0"/>
              <a:t> </a:t>
            </a:r>
            <a:r>
              <a:rPr lang="en-IE" sz="2400" kern="1200" dirty="0"/>
              <a:t>enrolment</a:t>
            </a:r>
          </a:p>
          <a:p>
            <a:pPr marL="0" lvl="1" algn="l" defTabSz="1066800">
              <a:lnSpc>
                <a:spcPct val="90000"/>
              </a:lnSpc>
              <a:spcBef>
                <a:spcPct val="0"/>
              </a:spcBef>
              <a:spcAft>
                <a:spcPct val="15000"/>
              </a:spcAft>
            </a:pPr>
            <a:endParaRPr lang="en-IE" sz="2400" kern="1200" dirty="0"/>
          </a:p>
          <a:p>
            <a:pPr marL="228600" lvl="1" indent="-228600" algn="l" defTabSz="1066800">
              <a:lnSpc>
                <a:spcPct val="90000"/>
              </a:lnSpc>
              <a:spcBef>
                <a:spcPct val="0"/>
              </a:spcBef>
              <a:spcAft>
                <a:spcPct val="15000"/>
              </a:spcAft>
              <a:buChar char="•"/>
            </a:pPr>
            <a:r>
              <a:rPr lang="en-IE" sz="2400" kern="1200" dirty="0"/>
              <a:t>Rates for special schools</a:t>
            </a:r>
          </a:p>
        </p:txBody>
      </p:sp>
      <p:sp>
        <p:nvSpPr>
          <p:cNvPr id="10" name="Freeform: Shape 9">
            <a:extLst>
              <a:ext uri="{FF2B5EF4-FFF2-40B4-BE49-F238E27FC236}">
                <a16:creationId xmlns:a16="http://schemas.microsoft.com/office/drawing/2014/main" id="{1341E1CC-F3F7-5A53-F2EE-1DF059D0DBB4}"/>
              </a:ext>
            </a:extLst>
          </p:cNvPr>
          <p:cNvSpPr/>
          <p:nvPr/>
        </p:nvSpPr>
        <p:spPr>
          <a:xfrm>
            <a:off x="4173673" y="2323974"/>
            <a:ext cx="3456040" cy="987552"/>
          </a:xfrm>
          <a:custGeom>
            <a:avLst/>
            <a:gdLst>
              <a:gd name="connsiteX0" fmla="*/ 0 w 3437079"/>
              <a:gd name="connsiteY0" fmla="*/ 0 h 987552"/>
              <a:gd name="connsiteX1" fmla="*/ 3437079 w 3437079"/>
              <a:gd name="connsiteY1" fmla="*/ 0 h 987552"/>
              <a:gd name="connsiteX2" fmla="*/ 3437079 w 3437079"/>
              <a:gd name="connsiteY2" fmla="*/ 987552 h 987552"/>
              <a:gd name="connsiteX3" fmla="*/ 0 w 3437079"/>
              <a:gd name="connsiteY3" fmla="*/ 987552 h 987552"/>
              <a:gd name="connsiteX4" fmla="*/ 0 w 3437079"/>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079" h="987552">
                <a:moveTo>
                  <a:pt x="0" y="0"/>
                </a:moveTo>
                <a:lnTo>
                  <a:pt x="3437079" y="0"/>
                </a:lnTo>
                <a:lnTo>
                  <a:pt x="3437079"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algn="ctr" defTabSz="1689100">
              <a:lnSpc>
                <a:spcPct val="90000"/>
              </a:lnSpc>
              <a:spcBef>
                <a:spcPct val="0"/>
              </a:spcBef>
              <a:spcAft>
                <a:spcPct val="35000"/>
              </a:spcAft>
            </a:pPr>
            <a:r>
              <a:rPr lang="en-IE" sz="3200" dirty="0"/>
              <a:t>Approx Timing</a:t>
            </a:r>
          </a:p>
        </p:txBody>
      </p:sp>
      <p:sp>
        <p:nvSpPr>
          <p:cNvPr id="11" name="Freeform: Shape 10">
            <a:extLst>
              <a:ext uri="{FF2B5EF4-FFF2-40B4-BE49-F238E27FC236}">
                <a16:creationId xmlns:a16="http://schemas.microsoft.com/office/drawing/2014/main" id="{6BC40840-C836-863F-A5D2-7CEA2BC3C3F9}"/>
              </a:ext>
            </a:extLst>
          </p:cNvPr>
          <p:cNvSpPr/>
          <p:nvPr/>
        </p:nvSpPr>
        <p:spPr>
          <a:xfrm>
            <a:off x="4175821" y="3311547"/>
            <a:ext cx="3456040" cy="3131703"/>
          </a:xfrm>
          <a:custGeom>
            <a:avLst/>
            <a:gdLst>
              <a:gd name="connsiteX0" fmla="*/ 0 w 3456040"/>
              <a:gd name="connsiteY0" fmla="*/ 0 h 3131703"/>
              <a:gd name="connsiteX1" fmla="*/ 3456040 w 3456040"/>
              <a:gd name="connsiteY1" fmla="*/ 0 h 3131703"/>
              <a:gd name="connsiteX2" fmla="*/ 3456040 w 3456040"/>
              <a:gd name="connsiteY2" fmla="*/ 3131703 h 3131703"/>
              <a:gd name="connsiteX3" fmla="*/ 0 w 3456040"/>
              <a:gd name="connsiteY3" fmla="*/ 3131703 h 3131703"/>
              <a:gd name="connsiteX4" fmla="*/ 0 w 3456040"/>
              <a:gd name="connsiteY4" fmla="*/ 0 h 313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040" h="3131703">
                <a:moveTo>
                  <a:pt x="0" y="0"/>
                </a:moveTo>
                <a:lnTo>
                  <a:pt x="3456040" y="0"/>
                </a:lnTo>
                <a:lnTo>
                  <a:pt x="3456040" y="3131703"/>
                </a:lnTo>
                <a:lnTo>
                  <a:pt x="0" y="313170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IE" sz="2400" kern="1200" dirty="0"/>
              <a:t>100% </a:t>
            </a:r>
            <a:r>
              <a:rPr lang="en-IE" sz="2200" b="1" dirty="0">
                <a:solidFill>
                  <a:schemeClr val="tx1"/>
                </a:solidFill>
              </a:rPr>
              <a:t>(under review)</a:t>
            </a:r>
            <a:endParaRPr lang="en-IE" sz="2200" b="1" kern="1200" dirty="0">
              <a:solidFill>
                <a:schemeClr val="tx1"/>
              </a:solidFill>
            </a:endParaRPr>
          </a:p>
          <a:p>
            <a:pPr marL="0" lvl="1" algn="l" defTabSz="711200">
              <a:lnSpc>
                <a:spcPct val="90000"/>
              </a:lnSpc>
              <a:spcBef>
                <a:spcPct val="0"/>
              </a:spcBef>
              <a:spcAft>
                <a:spcPct val="15000"/>
              </a:spcAft>
            </a:pPr>
            <a:r>
              <a:rPr lang="en-IE" sz="1600" kern="1200" dirty="0"/>
              <a:t>   (current years enrolment)</a:t>
            </a:r>
          </a:p>
          <a:p>
            <a:pPr marL="171450" lvl="1" indent="-171450" algn="l" defTabSz="711200">
              <a:lnSpc>
                <a:spcPct val="90000"/>
              </a:lnSpc>
              <a:spcBef>
                <a:spcPct val="0"/>
              </a:spcBef>
              <a:spcAft>
                <a:spcPct val="15000"/>
              </a:spcAft>
              <a:buChar char="•"/>
            </a:pPr>
            <a:endParaRPr lang="en-IE" sz="1600" kern="1200" dirty="0"/>
          </a:p>
          <a:p>
            <a:pPr marL="0" lvl="1" algn="l" defTabSz="1066800">
              <a:lnSpc>
                <a:spcPct val="90000"/>
              </a:lnSpc>
              <a:spcBef>
                <a:spcPct val="0"/>
              </a:spcBef>
              <a:spcAft>
                <a:spcPct val="15000"/>
              </a:spcAft>
            </a:pPr>
            <a:endParaRPr lang="en-IE" sz="1600" kern="1200" dirty="0">
              <a:solidFill>
                <a:prstClr val="black">
                  <a:hueOff val="0"/>
                  <a:satOff val="0"/>
                  <a:lumOff val="0"/>
                  <a:alphaOff val="0"/>
                </a:prstClr>
              </a:solidFill>
              <a:latin typeface="Century Gothic" panose="020B0502020202020204"/>
              <a:ea typeface="+mn-ea"/>
              <a:cs typeface="+mn-cs"/>
            </a:endParaRPr>
          </a:p>
        </p:txBody>
      </p:sp>
      <p:sp>
        <p:nvSpPr>
          <p:cNvPr id="12" name="Freeform: Shape 11">
            <a:extLst>
              <a:ext uri="{FF2B5EF4-FFF2-40B4-BE49-F238E27FC236}">
                <a16:creationId xmlns:a16="http://schemas.microsoft.com/office/drawing/2014/main" id="{4E4317E8-7C35-B12A-A3B2-3DF1620F420B}"/>
              </a:ext>
            </a:extLst>
          </p:cNvPr>
          <p:cNvSpPr/>
          <p:nvPr/>
        </p:nvSpPr>
        <p:spPr>
          <a:xfrm>
            <a:off x="7944100" y="2280308"/>
            <a:ext cx="3445127" cy="987552"/>
          </a:xfrm>
          <a:custGeom>
            <a:avLst/>
            <a:gdLst>
              <a:gd name="connsiteX0" fmla="*/ 0 w 3322918"/>
              <a:gd name="connsiteY0" fmla="*/ 0 h 987552"/>
              <a:gd name="connsiteX1" fmla="*/ 3322918 w 3322918"/>
              <a:gd name="connsiteY1" fmla="*/ 0 h 987552"/>
              <a:gd name="connsiteX2" fmla="*/ 3322918 w 3322918"/>
              <a:gd name="connsiteY2" fmla="*/ 987552 h 987552"/>
              <a:gd name="connsiteX3" fmla="*/ 0 w 3322918"/>
              <a:gd name="connsiteY3" fmla="*/ 987552 h 987552"/>
              <a:gd name="connsiteX4" fmla="*/ 0 w 3322918"/>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918" h="987552">
                <a:moveTo>
                  <a:pt x="0" y="0"/>
                </a:moveTo>
                <a:lnTo>
                  <a:pt x="3322918" y="0"/>
                </a:lnTo>
                <a:lnTo>
                  <a:pt x="3322918"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algn="ctr" defTabSz="1689100">
              <a:lnSpc>
                <a:spcPct val="90000"/>
              </a:lnSpc>
              <a:spcBef>
                <a:spcPct val="0"/>
              </a:spcBef>
              <a:spcAft>
                <a:spcPct val="35000"/>
              </a:spcAft>
            </a:pPr>
            <a:r>
              <a:rPr lang="en-IE" sz="3200" dirty="0"/>
              <a:t>Purpose</a:t>
            </a:r>
          </a:p>
        </p:txBody>
      </p:sp>
      <p:sp>
        <p:nvSpPr>
          <p:cNvPr id="13" name="Freeform: Shape 12">
            <a:extLst>
              <a:ext uri="{FF2B5EF4-FFF2-40B4-BE49-F238E27FC236}">
                <a16:creationId xmlns:a16="http://schemas.microsoft.com/office/drawing/2014/main" id="{AE3500B5-B4D5-63F9-9276-765FF1C5C52C}"/>
              </a:ext>
            </a:extLst>
          </p:cNvPr>
          <p:cNvSpPr/>
          <p:nvPr/>
        </p:nvSpPr>
        <p:spPr>
          <a:xfrm>
            <a:off x="7944101" y="3285399"/>
            <a:ext cx="3445127" cy="3157851"/>
          </a:xfrm>
          <a:custGeom>
            <a:avLst/>
            <a:gdLst>
              <a:gd name="connsiteX0" fmla="*/ 0 w 3445127"/>
              <a:gd name="connsiteY0" fmla="*/ 0 h 3963779"/>
              <a:gd name="connsiteX1" fmla="*/ 3445127 w 3445127"/>
              <a:gd name="connsiteY1" fmla="*/ 0 h 3963779"/>
              <a:gd name="connsiteX2" fmla="*/ 3445127 w 3445127"/>
              <a:gd name="connsiteY2" fmla="*/ 3963779 h 3963779"/>
              <a:gd name="connsiteX3" fmla="*/ 0 w 3445127"/>
              <a:gd name="connsiteY3" fmla="*/ 3963779 h 3963779"/>
              <a:gd name="connsiteX4" fmla="*/ 0 w 3445127"/>
              <a:gd name="connsiteY4" fmla="*/ 0 h 396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127" h="3963779">
                <a:moveTo>
                  <a:pt x="0" y="0"/>
                </a:moveTo>
                <a:lnTo>
                  <a:pt x="3445127" y="0"/>
                </a:lnTo>
                <a:lnTo>
                  <a:pt x="3445127" y="3963779"/>
                </a:lnTo>
                <a:lnTo>
                  <a:pt x="0" y="39637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IE" sz="2400" dirty="0">
                <a:solidFill>
                  <a:schemeClr val="tx1"/>
                </a:solidFill>
                <a:latin typeface="Century Gothic" panose="020B0502020202020204"/>
              </a:rPr>
              <a:t>Secretarial and caretaking services</a:t>
            </a:r>
            <a:endParaRPr lang="en-IE" sz="2400" b="0" i="0" kern="1200" dirty="0">
              <a:solidFill>
                <a:schemeClr val="tx1"/>
              </a:solidFill>
              <a:latin typeface="Century Gothic" panose="020B0502020202020204"/>
              <a:ea typeface="+mn-ea"/>
              <a:cs typeface="+mn-cs"/>
            </a:endParaRPr>
          </a:p>
          <a:p>
            <a:pPr marL="0" lvl="1" algn="l" defTabSz="1066800">
              <a:lnSpc>
                <a:spcPct val="90000"/>
              </a:lnSpc>
              <a:spcBef>
                <a:spcPct val="0"/>
              </a:spcBef>
              <a:spcAft>
                <a:spcPct val="15000"/>
              </a:spcAft>
            </a:pPr>
            <a:endParaRPr lang="en-IE" sz="2400" kern="1200" dirty="0">
              <a:solidFill>
                <a:schemeClr val="tx1"/>
              </a:solidFill>
            </a:endParaRPr>
          </a:p>
          <a:p>
            <a:pPr marL="228600" lvl="1" indent="-228600" algn="l" defTabSz="1066800">
              <a:lnSpc>
                <a:spcPct val="90000"/>
              </a:lnSpc>
              <a:spcBef>
                <a:spcPct val="0"/>
              </a:spcBef>
              <a:spcAft>
                <a:spcPct val="15000"/>
              </a:spcAft>
              <a:buChar char="•"/>
            </a:pPr>
            <a:r>
              <a:rPr lang="en-IE" sz="2400" b="0" i="0" kern="1200" dirty="0">
                <a:solidFill>
                  <a:schemeClr val="tx1"/>
                </a:solidFill>
                <a:latin typeface="Century Gothic" panose="020B0502020202020204"/>
                <a:ea typeface="+mn-ea"/>
                <a:cs typeface="+mn-cs"/>
              </a:rPr>
              <a:t>Balance used towards running costs of school</a:t>
            </a:r>
            <a:endParaRPr lang="en-IE" sz="2400" kern="1200" dirty="0"/>
          </a:p>
        </p:txBody>
      </p:sp>
      <p:pic>
        <p:nvPicPr>
          <p:cNvPr id="4" name="Picture 3">
            <a:extLst>
              <a:ext uri="{FF2B5EF4-FFF2-40B4-BE49-F238E27FC236}">
                <a16:creationId xmlns:a16="http://schemas.microsoft.com/office/drawing/2014/main" id="{196C033F-8E92-0D35-F736-EF3354695C3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40361" y="6075765"/>
            <a:ext cx="1001049" cy="443798"/>
          </a:xfrm>
          <a:prstGeom prst="rect">
            <a:avLst/>
          </a:prstGeom>
        </p:spPr>
      </p:pic>
    </p:spTree>
    <p:extLst>
      <p:ext uri="{BB962C8B-B14F-4D97-AF65-F5344CB8AC3E}">
        <p14:creationId xmlns:p14="http://schemas.microsoft.com/office/powerpoint/2010/main" val="113429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CB16-A3B8-6DE8-6211-942FD6AF8728}"/>
              </a:ext>
            </a:extLst>
          </p:cNvPr>
          <p:cNvSpPr>
            <a:spLocks noGrp="1"/>
          </p:cNvSpPr>
          <p:nvPr>
            <p:ph type="title"/>
          </p:nvPr>
        </p:nvSpPr>
        <p:spPr>
          <a:xfrm>
            <a:off x="673335" y="778276"/>
            <a:ext cx="11396412" cy="987552"/>
          </a:xfrm>
        </p:spPr>
        <p:txBody>
          <a:bodyPr>
            <a:normAutofit fontScale="90000"/>
          </a:bodyPr>
          <a:lstStyle/>
          <a:p>
            <a:r>
              <a:rPr lang="en-IE" sz="4900" dirty="0"/>
              <a:t>Free Schoolbook grant</a:t>
            </a:r>
            <a:br>
              <a:rPr lang="en-IE" dirty="0"/>
            </a:br>
            <a:r>
              <a:rPr lang="en-IE" sz="1800" dirty="0"/>
              <a:t>Specific purpose (ringfenced grant)</a:t>
            </a:r>
          </a:p>
        </p:txBody>
      </p:sp>
      <p:sp>
        <p:nvSpPr>
          <p:cNvPr id="3" name="Slide Number Placeholder 2">
            <a:extLst>
              <a:ext uri="{FF2B5EF4-FFF2-40B4-BE49-F238E27FC236}">
                <a16:creationId xmlns:a16="http://schemas.microsoft.com/office/drawing/2014/main" id="{B1BD8622-FAB1-2F14-DA43-49A5ACFBF861}"/>
              </a:ext>
            </a:extLst>
          </p:cNvPr>
          <p:cNvSpPr>
            <a:spLocks noGrp="1"/>
          </p:cNvSpPr>
          <p:nvPr>
            <p:ph type="sldNum" sz="quarter" idx="12"/>
          </p:nvPr>
        </p:nvSpPr>
        <p:spPr/>
        <p:txBody>
          <a:bodyPr/>
          <a:lstStyle/>
          <a:p>
            <a:fld id="{9FF96B15-8338-45D5-A943-561235072D66}" type="slidenum">
              <a:rPr lang="en-US" noProof="0" smtClean="0"/>
              <a:t>13</a:t>
            </a:fld>
            <a:endParaRPr lang="en-US" noProof="0" dirty="0"/>
          </a:p>
        </p:txBody>
      </p:sp>
      <p:sp>
        <p:nvSpPr>
          <p:cNvPr id="8" name="Freeform: Shape 7">
            <a:extLst>
              <a:ext uri="{FF2B5EF4-FFF2-40B4-BE49-F238E27FC236}">
                <a16:creationId xmlns:a16="http://schemas.microsoft.com/office/drawing/2014/main" id="{747D2FA8-9409-62A9-C549-8652B86A84A1}"/>
              </a:ext>
            </a:extLst>
          </p:cNvPr>
          <p:cNvSpPr/>
          <p:nvPr/>
        </p:nvSpPr>
        <p:spPr>
          <a:xfrm>
            <a:off x="830559" y="2323974"/>
            <a:ext cx="2938427" cy="987552"/>
          </a:xfrm>
          <a:custGeom>
            <a:avLst/>
            <a:gdLst>
              <a:gd name="connsiteX0" fmla="*/ 0 w 2910639"/>
              <a:gd name="connsiteY0" fmla="*/ 0 h 987552"/>
              <a:gd name="connsiteX1" fmla="*/ 2910639 w 2910639"/>
              <a:gd name="connsiteY1" fmla="*/ 0 h 987552"/>
              <a:gd name="connsiteX2" fmla="*/ 2910639 w 2910639"/>
              <a:gd name="connsiteY2" fmla="*/ 987552 h 987552"/>
              <a:gd name="connsiteX3" fmla="*/ 0 w 2910639"/>
              <a:gd name="connsiteY3" fmla="*/ 987552 h 987552"/>
              <a:gd name="connsiteX4" fmla="*/ 0 w 2910639"/>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0639" h="987552">
                <a:moveTo>
                  <a:pt x="0" y="0"/>
                </a:moveTo>
                <a:lnTo>
                  <a:pt x="2910639" y="0"/>
                </a:lnTo>
                <a:lnTo>
                  <a:pt x="2910639"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lvl="0" indent="0" algn="ctr" defTabSz="1689100">
              <a:lnSpc>
                <a:spcPct val="90000"/>
              </a:lnSpc>
              <a:spcBef>
                <a:spcPct val="0"/>
              </a:spcBef>
              <a:spcAft>
                <a:spcPct val="35000"/>
              </a:spcAft>
              <a:buNone/>
            </a:pPr>
            <a:r>
              <a:rPr lang="en-IE" sz="3200" dirty="0"/>
              <a:t>Rate</a:t>
            </a:r>
          </a:p>
        </p:txBody>
      </p:sp>
      <p:sp>
        <p:nvSpPr>
          <p:cNvPr id="9" name="Freeform: Shape 8">
            <a:extLst>
              <a:ext uri="{FF2B5EF4-FFF2-40B4-BE49-F238E27FC236}">
                <a16:creationId xmlns:a16="http://schemas.microsoft.com/office/drawing/2014/main" id="{1A0C7C4D-0A1D-C1D9-A420-D19E57E422EB}"/>
              </a:ext>
            </a:extLst>
          </p:cNvPr>
          <p:cNvSpPr/>
          <p:nvPr/>
        </p:nvSpPr>
        <p:spPr>
          <a:xfrm>
            <a:off x="802772" y="3311526"/>
            <a:ext cx="2966214" cy="3157852"/>
          </a:xfrm>
          <a:custGeom>
            <a:avLst/>
            <a:gdLst>
              <a:gd name="connsiteX0" fmla="*/ 0 w 2966214"/>
              <a:gd name="connsiteY0" fmla="*/ 0 h 3963779"/>
              <a:gd name="connsiteX1" fmla="*/ 2966214 w 2966214"/>
              <a:gd name="connsiteY1" fmla="*/ 0 h 3963779"/>
              <a:gd name="connsiteX2" fmla="*/ 2966214 w 2966214"/>
              <a:gd name="connsiteY2" fmla="*/ 3963779 h 3963779"/>
              <a:gd name="connsiteX3" fmla="*/ 0 w 2966214"/>
              <a:gd name="connsiteY3" fmla="*/ 3963779 h 3963779"/>
              <a:gd name="connsiteX4" fmla="*/ 0 w 2966214"/>
              <a:gd name="connsiteY4" fmla="*/ 0 h 396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6214" h="3963779">
                <a:moveTo>
                  <a:pt x="0" y="0"/>
                </a:moveTo>
                <a:lnTo>
                  <a:pt x="2966214" y="0"/>
                </a:lnTo>
                <a:lnTo>
                  <a:pt x="2966214" y="3963779"/>
                </a:lnTo>
                <a:lnTo>
                  <a:pt x="0" y="39637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IE" sz="2400" kern="1200" dirty="0"/>
              <a:t>€</a:t>
            </a:r>
            <a:r>
              <a:rPr lang="en-IE" sz="2400" kern="1200" dirty="0">
                <a:solidFill>
                  <a:schemeClr val="tx1"/>
                </a:solidFill>
              </a:rPr>
              <a:t>96</a:t>
            </a:r>
            <a:r>
              <a:rPr lang="en-IE" sz="2400" kern="1200" dirty="0"/>
              <a:t> </a:t>
            </a:r>
            <a:r>
              <a:rPr lang="en-IE" kern="1200" dirty="0"/>
              <a:t>(2022/23)</a:t>
            </a:r>
          </a:p>
          <a:p>
            <a:pPr marL="0" lvl="1" algn="l" defTabSz="1066800">
              <a:lnSpc>
                <a:spcPct val="90000"/>
              </a:lnSpc>
              <a:spcBef>
                <a:spcPct val="0"/>
              </a:spcBef>
              <a:spcAft>
                <a:spcPct val="15000"/>
              </a:spcAft>
            </a:pPr>
            <a:r>
              <a:rPr lang="en-IE" sz="2400" kern="1200" dirty="0"/>
              <a:t>per pupil enrolled</a:t>
            </a:r>
          </a:p>
          <a:p>
            <a:pPr marL="228600" lvl="1" indent="-228600" algn="l" defTabSz="1066800">
              <a:lnSpc>
                <a:spcPct val="90000"/>
              </a:lnSpc>
              <a:spcBef>
                <a:spcPct val="0"/>
              </a:spcBef>
              <a:spcAft>
                <a:spcPct val="15000"/>
              </a:spcAft>
              <a:buChar char="•"/>
            </a:pPr>
            <a:r>
              <a:rPr lang="en-IE" sz="2400" kern="1200" dirty="0"/>
              <a:t>Actual numbers enrolled</a:t>
            </a:r>
          </a:p>
          <a:p>
            <a:pPr marL="0" lvl="1" algn="l" defTabSz="1066800">
              <a:lnSpc>
                <a:spcPct val="90000"/>
              </a:lnSpc>
              <a:spcBef>
                <a:spcPct val="0"/>
              </a:spcBef>
              <a:spcAft>
                <a:spcPct val="15000"/>
              </a:spcAft>
            </a:pPr>
            <a:endParaRPr lang="en-IE" sz="2400" kern="1200" dirty="0"/>
          </a:p>
        </p:txBody>
      </p:sp>
      <p:sp>
        <p:nvSpPr>
          <p:cNvPr id="10" name="Freeform: Shape 9">
            <a:extLst>
              <a:ext uri="{FF2B5EF4-FFF2-40B4-BE49-F238E27FC236}">
                <a16:creationId xmlns:a16="http://schemas.microsoft.com/office/drawing/2014/main" id="{1341E1CC-F3F7-5A53-F2EE-1DF059D0DBB4}"/>
              </a:ext>
            </a:extLst>
          </p:cNvPr>
          <p:cNvSpPr/>
          <p:nvPr/>
        </p:nvSpPr>
        <p:spPr>
          <a:xfrm>
            <a:off x="4173673" y="2323974"/>
            <a:ext cx="3456040" cy="987552"/>
          </a:xfrm>
          <a:custGeom>
            <a:avLst/>
            <a:gdLst>
              <a:gd name="connsiteX0" fmla="*/ 0 w 3437079"/>
              <a:gd name="connsiteY0" fmla="*/ 0 h 987552"/>
              <a:gd name="connsiteX1" fmla="*/ 3437079 w 3437079"/>
              <a:gd name="connsiteY1" fmla="*/ 0 h 987552"/>
              <a:gd name="connsiteX2" fmla="*/ 3437079 w 3437079"/>
              <a:gd name="connsiteY2" fmla="*/ 987552 h 987552"/>
              <a:gd name="connsiteX3" fmla="*/ 0 w 3437079"/>
              <a:gd name="connsiteY3" fmla="*/ 987552 h 987552"/>
              <a:gd name="connsiteX4" fmla="*/ 0 w 3437079"/>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079" h="987552">
                <a:moveTo>
                  <a:pt x="0" y="0"/>
                </a:moveTo>
                <a:lnTo>
                  <a:pt x="3437079" y="0"/>
                </a:lnTo>
                <a:lnTo>
                  <a:pt x="3437079"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algn="ctr" defTabSz="1689100">
              <a:lnSpc>
                <a:spcPct val="90000"/>
              </a:lnSpc>
              <a:spcBef>
                <a:spcPct val="0"/>
              </a:spcBef>
              <a:spcAft>
                <a:spcPct val="35000"/>
              </a:spcAft>
            </a:pPr>
            <a:endParaRPr lang="en-IE" sz="3200" dirty="0"/>
          </a:p>
          <a:p>
            <a:pPr algn="ctr" defTabSz="1689100">
              <a:lnSpc>
                <a:spcPct val="90000"/>
              </a:lnSpc>
              <a:spcBef>
                <a:spcPct val="0"/>
              </a:spcBef>
              <a:spcAft>
                <a:spcPct val="35000"/>
              </a:spcAft>
            </a:pPr>
            <a:r>
              <a:rPr lang="en-IE" sz="3200" dirty="0"/>
              <a:t>Approx Timing</a:t>
            </a:r>
          </a:p>
          <a:p>
            <a:pPr marL="0" lvl="0" indent="0" algn="ctr" defTabSz="1689100">
              <a:lnSpc>
                <a:spcPct val="90000"/>
              </a:lnSpc>
              <a:spcBef>
                <a:spcPct val="0"/>
              </a:spcBef>
              <a:spcAft>
                <a:spcPct val="35000"/>
              </a:spcAft>
              <a:buNone/>
            </a:pPr>
            <a:endParaRPr lang="en-IE" sz="3800" kern="1200" dirty="0"/>
          </a:p>
        </p:txBody>
      </p:sp>
      <p:sp>
        <p:nvSpPr>
          <p:cNvPr id="11" name="Freeform: Shape 10">
            <a:extLst>
              <a:ext uri="{FF2B5EF4-FFF2-40B4-BE49-F238E27FC236}">
                <a16:creationId xmlns:a16="http://schemas.microsoft.com/office/drawing/2014/main" id="{6BC40840-C836-863F-A5D2-7CEA2BC3C3F9}"/>
              </a:ext>
            </a:extLst>
          </p:cNvPr>
          <p:cNvSpPr/>
          <p:nvPr/>
        </p:nvSpPr>
        <p:spPr>
          <a:xfrm>
            <a:off x="4173673" y="3352935"/>
            <a:ext cx="3456040" cy="3131703"/>
          </a:xfrm>
          <a:custGeom>
            <a:avLst/>
            <a:gdLst>
              <a:gd name="connsiteX0" fmla="*/ 0 w 3456040"/>
              <a:gd name="connsiteY0" fmla="*/ 0 h 3131703"/>
              <a:gd name="connsiteX1" fmla="*/ 3456040 w 3456040"/>
              <a:gd name="connsiteY1" fmla="*/ 0 h 3131703"/>
              <a:gd name="connsiteX2" fmla="*/ 3456040 w 3456040"/>
              <a:gd name="connsiteY2" fmla="*/ 3131703 h 3131703"/>
              <a:gd name="connsiteX3" fmla="*/ 0 w 3456040"/>
              <a:gd name="connsiteY3" fmla="*/ 3131703 h 3131703"/>
              <a:gd name="connsiteX4" fmla="*/ 0 w 3456040"/>
              <a:gd name="connsiteY4" fmla="*/ 0 h 313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040" h="3131703">
                <a:moveTo>
                  <a:pt x="0" y="0"/>
                </a:moveTo>
                <a:lnTo>
                  <a:pt x="3456040" y="0"/>
                </a:lnTo>
                <a:lnTo>
                  <a:pt x="3456040" y="3131703"/>
                </a:lnTo>
                <a:lnTo>
                  <a:pt x="0" y="313170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ct val="90000"/>
              </a:lnSpc>
              <a:spcBef>
                <a:spcPct val="0"/>
              </a:spcBef>
              <a:spcAft>
                <a:spcPct val="15000"/>
              </a:spcAft>
              <a:buFontTx/>
              <a:buChar char="•"/>
            </a:pPr>
            <a:r>
              <a:rPr lang="en-IE" sz="2400" dirty="0"/>
              <a:t>10</a:t>
            </a:r>
            <a:r>
              <a:rPr lang="en-IE" sz="2400" kern="1200" dirty="0"/>
              <a:t>0% </a:t>
            </a:r>
            <a:r>
              <a:rPr lang="en-IE" sz="2400" kern="1200" dirty="0">
                <a:solidFill>
                  <a:schemeClr val="tx1"/>
                </a:solidFill>
              </a:rPr>
              <a:t>April </a:t>
            </a:r>
            <a:r>
              <a:rPr lang="en-IE" sz="2400" dirty="0"/>
              <a:t>(2022/23)</a:t>
            </a:r>
            <a:endParaRPr lang="en-IE" sz="2400" kern="1200" dirty="0">
              <a:solidFill>
                <a:srgbClr val="FF0000"/>
              </a:solidFill>
            </a:endParaRPr>
          </a:p>
          <a:p>
            <a:pPr marL="0" lvl="1" algn="l" defTabSz="1066800">
              <a:lnSpc>
                <a:spcPct val="90000"/>
              </a:lnSpc>
              <a:spcBef>
                <a:spcPct val="0"/>
              </a:spcBef>
              <a:spcAft>
                <a:spcPct val="15000"/>
              </a:spcAft>
            </a:pPr>
            <a:r>
              <a:rPr lang="en-IE" sz="2400" kern="1200" dirty="0"/>
              <a:t> in advance of the next academic year</a:t>
            </a:r>
            <a:endParaRPr lang="en-IE" sz="1600" kern="1200" dirty="0"/>
          </a:p>
          <a:p>
            <a:pPr marL="171450" lvl="1" indent="-171450" algn="l" defTabSz="711200">
              <a:lnSpc>
                <a:spcPct val="90000"/>
              </a:lnSpc>
              <a:spcBef>
                <a:spcPct val="0"/>
              </a:spcBef>
              <a:spcAft>
                <a:spcPct val="15000"/>
              </a:spcAft>
              <a:buChar char="•"/>
            </a:pPr>
            <a:r>
              <a:rPr lang="en-IE" sz="1600" kern="1200" dirty="0"/>
              <a:t>(current year enrolment)</a:t>
            </a:r>
          </a:p>
          <a:p>
            <a:pPr marL="171450" lvl="1" indent="-171450" algn="l" defTabSz="711200">
              <a:lnSpc>
                <a:spcPct val="90000"/>
              </a:lnSpc>
              <a:spcBef>
                <a:spcPct val="0"/>
              </a:spcBef>
              <a:spcAft>
                <a:spcPct val="15000"/>
              </a:spcAft>
              <a:buChar char="•"/>
            </a:pPr>
            <a:endParaRPr lang="en-IE" sz="1600" kern="1200" dirty="0"/>
          </a:p>
          <a:p>
            <a:pPr marL="0" lvl="1" algn="l" defTabSz="1066800">
              <a:lnSpc>
                <a:spcPct val="90000"/>
              </a:lnSpc>
              <a:spcBef>
                <a:spcPct val="0"/>
              </a:spcBef>
              <a:spcAft>
                <a:spcPct val="15000"/>
              </a:spcAft>
            </a:pPr>
            <a:endParaRPr lang="en-IE" sz="1600" kern="1200" dirty="0">
              <a:solidFill>
                <a:prstClr val="black">
                  <a:hueOff val="0"/>
                  <a:satOff val="0"/>
                  <a:lumOff val="0"/>
                  <a:alphaOff val="0"/>
                </a:prstClr>
              </a:solidFill>
              <a:latin typeface="Century Gothic" panose="020B0502020202020204"/>
              <a:ea typeface="+mn-ea"/>
              <a:cs typeface="+mn-cs"/>
            </a:endParaRPr>
          </a:p>
        </p:txBody>
      </p:sp>
      <p:sp>
        <p:nvSpPr>
          <p:cNvPr id="12" name="Freeform: Shape 11">
            <a:extLst>
              <a:ext uri="{FF2B5EF4-FFF2-40B4-BE49-F238E27FC236}">
                <a16:creationId xmlns:a16="http://schemas.microsoft.com/office/drawing/2014/main" id="{4E4317E8-7C35-B12A-A3B2-3DF1620F420B}"/>
              </a:ext>
            </a:extLst>
          </p:cNvPr>
          <p:cNvSpPr/>
          <p:nvPr/>
        </p:nvSpPr>
        <p:spPr>
          <a:xfrm>
            <a:off x="7944100" y="2280308"/>
            <a:ext cx="3445127" cy="987552"/>
          </a:xfrm>
          <a:custGeom>
            <a:avLst/>
            <a:gdLst>
              <a:gd name="connsiteX0" fmla="*/ 0 w 3322918"/>
              <a:gd name="connsiteY0" fmla="*/ 0 h 987552"/>
              <a:gd name="connsiteX1" fmla="*/ 3322918 w 3322918"/>
              <a:gd name="connsiteY1" fmla="*/ 0 h 987552"/>
              <a:gd name="connsiteX2" fmla="*/ 3322918 w 3322918"/>
              <a:gd name="connsiteY2" fmla="*/ 987552 h 987552"/>
              <a:gd name="connsiteX3" fmla="*/ 0 w 3322918"/>
              <a:gd name="connsiteY3" fmla="*/ 987552 h 987552"/>
              <a:gd name="connsiteX4" fmla="*/ 0 w 3322918"/>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918" h="987552">
                <a:moveTo>
                  <a:pt x="0" y="0"/>
                </a:moveTo>
                <a:lnTo>
                  <a:pt x="3322918" y="0"/>
                </a:lnTo>
                <a:lnTo>
                  <a:pt x="3322918"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lvl="0" indent="0" algn="ctr" defTabSz="1689100">
              <a:lnSpc>
                <a:spcPct val="90000"/>
              </a:lnSpc>
              <a:spcBef>
                <a:spcPct val="0"/>
              </a:spcBef>
              <a:spcAft>
                <a:spcPct val="35000"/>
              </a:spcAft>
              <a:buNone/>
            </a:pPr>
            <a:r>
              <a:rPr lang="en-IE" sz="3200" dirty="0"/>
              <a:t>Purpose</a:t>
            </a:r>
          </a:p>
        </p:txBody>
      </p:sp>
      <p:sp>
        <p:nvSpPr>
          <p:cNvPr id="13" name="Freeform: Shape 12">
            <a:extLst>
              <a:ext uri="{FF2B5EF4-FFF2-40B4-BE49-F238E27FC236}">
                <a16:creationId xmlns:a16="http://schemas.microsoft.com/office/drawing/2014/main" id="{AE3500B5-B4D5-63F9-9276-765FF1C5C52C}"/>
              </a:ext>
            </a:extLst>
          </p:cNvPr>
          <p:cNvSpPr/>
          <p:nvPr/>
        </p:nvSpPr>
        <p:spPr>
          <a:xfrm>
            <a:off x="7944101" y="3285399"/>
            <a:ext cx="3445127" cy="3157851"/>
          </a:xfrm>
          <a:custGeom>
            <a:avLst/>
            <a:gdLst>
              <a:gd name="connsiteX0" fmla="*/ 0 w 3445127"/>
              <a:gd name="connsiteY0" fmla="*/ 0 h 3963779"/>
              <a:gd name="connsiteX1" fmla="*/ 3445127 w 3445127"/>
              <a:gd name="connsiteY1" fmla="*/ 0 h 3963779"/>
              <a:gd name="connsiteX2" fmla="*/ 3445127 w 3445127"/>
              <a:gd name="connsiteY2" fmla="*/ 3963779 h 3963779"/>
              <a:gd name="connsiteX3" fmla="*/ 0 w 3445127"/>
              <a:gd name="connsiteY3" fmla="*/ 3963779 h 3963779"/>
              <a:gd name="connsiteX4" fmla="*/ 0 w 3445127"/>
              <a:gd name="connsiteY4" fmla="*/ 0 h 396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127" h="3963779">
                <a:moveTo>
                  <a:pt x="0" y="0"/>
                </a:moveTo>
                <a:lnTo>
                  <a:pt x="3445127" y="0"/>
                </a:lnTo>
                <a:lnTo>
                  <a:pt x="3445127" y="3963779"/>
                </a:lnTo>
                <a:lnTo>
                  <a:pt x="0" y="39637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IE" sz="2400" dirty="0">
                <a:solidFill>
                  <a:schemeClr val="tx1"/>
                </a:solidFill>
                <a:latin typeface="Century Gothic" panose="020B0502020202020204"/>
              </a:rPr>
              <a:t>Provide schoolbooks, copies and other resources to pupils</a:t>
            </a:r>
          </a:p>
          <a:p>
            <a:pPr marL="228600" lvl="1" indent="-228600" algn="l" defTabSz="1066800">
              <a:lnSpc>
                <a:spcPct val="90000"/>
              </a:lnSpc>
              <a:spcBef>
                <a:spcPct val="0"/>
              </a:spcBef>
              <a:spcAft>
                <a:spcPct val="15000"/>
              </a:spcAft>
              <a:buChar char="•"/>
            </a:pPr>
            <a:endParaRPr lang="en-IE" sz="2400" b="0" i="0" kern="1200" dirty="0">
              <a:solidFill>
                <a:schemeClr val="tx1"/>
              </a:solidFill>
              <a:latin typeface="Century Gothic" panose="020B0502020202020204"/>
              <a:ea typeface="+mn-ea"/>
              <a:cs typeface="+mn-cs"/>
            </a:endParaRPr>
          </a:p>
          <a:p>
            <a:pPr marL="0" lvl="1" algn="l" defTabSz="1066800">
              <a:lnSpc>
                <a:spcPct val="90000"/>
              </a:lnSpc>
              <a:spcBef>
                <a:spcPct val="0"/>
              </a:spcBef>
              <a:spcAft>
                <a:spcPct val="15000"/>
              </a:spcAft>
            </a:pPr>
            <a:endParaRPr lang="en-IE" sz="2400" kern="1200" dirty="0">
              <a:solidFill>
                <a:schemeClr val="tx1"/>
              </a:solidFill>
            </a:endParaRPr>
          </a:p>
        </p:txBody>
      </p:sp>
      <p:pic>
        <p:nvPicPr>
          <p:cNvPr id="4" name="Picture 3">
            <a:extLst>
              <a:ext uri="{FF2B5EF4-FFF2-40B4-BE49-F238E27FC236}">
                <a16:creationId xmlns:a16="http://schemas.microsoft.com/office/drawing/2014/main" id="{5EEDCB6A-D322-8698-7EC9-5D3BBC011B6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40361" y="6075765"/>
            <a:ext cx="1001049" cy="443798"/>
          </a:xfrm>
          <a:prstGeom prst="rect">
            <a:avLst/>
          </a:prstGeom>
        </p:spPr>
      </p:pic>
    </p:spTree>
    <p:extLst>
      <p:ext uri="{BB962C8B-B14F-4D97-AF65-F5344CB8AC3E}">
        <p14:creationId xmlns:p14="http://schemas.microsoft.com/office/powerpoint/2010/main" val="210912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CB16-A3B8-6DE8-6211-942FD6AF8728}"/>
              </a:ext>
            </a:extLst>
          </p:cNvPr>
          <p:cNvSpPr>
            <a:spLocks noGrp="1"/>
          </p:cNvSpPr>
          <p:nvPr>
            <p:ph type="title"/>
          </p:nvPr>
        </p:nvSpPr>
        <p:spPr>
          <a:xfrm>
            <a:off x="673335" y="684310"/>
            <a:ext cx="11396412" cy="987552"/>
          </a:xfrm>
        </p:spPr>
        <p:txBody>
          <a:bodyPr>
            <a:normAutofit fontScale="90000"/>
          </a:bodyPr>
          <a:lstStyle/>
          <a:p>
            <a:r>
              <a:rPr lang="en-IE" sz="4900" dirty="0"/>
              <a:t>Free Schoolbook administration</a:t>
            </a:r>
            <a:br>
              <a:rPr lang="en-IE" sz="4900" dirty="0"/>
            </a:br>
            <a:r>
              <a:rPr lang="en-IE" sz="4900" dirty="0"/>
              <a:t>grant </a:t>
            </a:r>
            <a:r>
              <a:rPr lang="en-IE" sz="1800" dirty="0"/>
              <a:t>Specific purpose (ringfenced grant)</a:t>
            </a:r>
          </a:p>
        </p:txBody>
      </p:sp>
      <p:sp>
        <p:nvSpPr>
          <p:cNvPr id="3" name="Slide Number Placeholder 2">
            <a:extLst>
              <a:ext uri="{FF2B5EF4-FFF2-40B4-BE49-F238E27FC236}">
                <a16:creationId xmlns:a16="http://schemas.microsoft.com/office/drawing/2014/main" id="{B1BD8622-FAB1-2F14-DA43-49A5ACFBF861}"/>
              </a:ext>
            </a:extLst>
          </p:cNvPr>
          <p:cNvSpPr>
            <a:spLocks noGrp="1"/>
          </p:cNvSpPr>
          <p:nvPr>
            <p:ph type="sldNum" sz="quarter" idx="12"/>
          </p:nvPr>
        </p:nvSpPr>
        <p:spPr/>
        <p:txBody>
          <a:bodyPr/>
          <a:lstStyle/>
          <a:p>
            <a:fld id="{9FF96B15-8338-45D5-A943-561235072D66}" type="slidenum">
              <a:rPr lang="en-US" noProof="0" smtClean="0"/>
              <a:t>14</a:t>
            </a:fld>
            <a:endParaRPr lang="en-US" noProof="0" dirty="0"/>
          </a:p>
        </p:txBody>
      </p:sp>
      <p:sp>
        <p:nvSpPr>
          <p:cNvPr id="8" name="Freeform: Shape 7">
            <a:extLst>
              <a:ext uri="{FF2B5EF4-FFF2-40B4-BE49-F238E27FC236}">
                <a16:creationId xmlns:a16="http://schemas.microsoft.com/office/drawing/2014/main" id="{747D2FA8-9409-62A9-C549-8652B86A84A1}"/>
              </a:ext>
            </a:extLst>
          </p:cNvPr>
          <p:cNvSpPr/>
          <p:nvPr/>
        </p:nvSpPr>
        <p:spPr>
          <a:xfrm>
            <a:off x="830559" y="2323974"/>
            <a:ext cx="2938427" cy="987552"/>
          </a:xfrm>
          <a:custGeom>
            <a:avLst/>
            <a:gdLst>
              <a:gd name="connsiteX0" fmla="*/ 0 w 2910639"/>
              <a:gd name="connsiteY0" fmla="*/ 0 h 987552"/>
              <a:gd name="connsiteX1" fmla="*/ 2910639 w 2910639"/>
              <a:gd name="connsiteY1" fmla="*/ 0 h 987552"/>
              <a:gd name="connsiteX2" fmla="*/ 2910639 w 2910639"/>
              <a:gd name="connsiteY2" fmla="*/ 987552 h 987552"/>
              <a:gd name="connsiteX3" fmla="*/ 0 w 2910639"/>
              <a:gd name="connsiteY3" fmla="*/ 987552 h 987552"/>
              <a:gd name="connsiteX4" fmla="*/ 0 w 2910639"/>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0639" h="987552">
                <a:moveTo>
                  <a:pt x="0" y="0"/>
                </a:moveTo>
                <a:lnTo>
                  <a:pt x="2910639" y="0"/>
                </a:lnTo>
                <a:lnTo>
                  <a:pt x="2910639"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lvl="0" indent="0" algn="ctr" defTabSz="1689100">
              <a:lnSpc>
                <a:spcPct val="90000"/>
              </a:lnSpc>
              <a:spcBef>
                <a:spcPct val="0"/>
              </a:spcBef>
              <a:spcAft>
                <a:spcPct val="35000"/>
              </a:spcAft>
              <a:buNone/>
            </a:pPr>
            <a:r>
              <a:rPr lang="en-IE" sz="3200" dirty="0"/>
              <a:t>Rate</a:t>
            </a:r>
          </a:p>
        </p:txBody>
      </p:sp>
      <p:sp>
        <p:nvSpPr>
          <p:cNvPr id="9" name="Freeform: Shape 8">
            <a:extLst>
              <a:ext uri="{FF2B5EF4-FFF2-40B4-BE49-F238E27FC236}">
                <a16:creationId xmlns:a16="http://schemas.microsoft.com/office/drawing/2014/main" id="{1A0C7C4D-0A1D-C1D9-A420-D19E57E422EB}"/>
              </a:ext>
            </a:extLst>
          </p:cNvPr>
          <p:cNvSpPr/>
          <p:nvPr/>
        </p:nvSpPr>
        <p:spPr>
          <a:xfrm>
            <a:off x="802772" y="3311526"/>
            <a:ext cx="2966214" cy="3157852"/>
          </a:xfrm>
          <a:custGeom>
            <a:avLst/>
            <a:gdLst>
              <a:gd name="connsiteX0" fmla="*/ 0 w 2966214"/>
              <a:gd name="connsiteY0" fmla="*/ 0 h 3963779"/>
              <a:gd name="connsiteX1" fmla="*/ 2966214 w 2966214"/>
              <a:gd name="connsiteY1" fmla="*/ 0 h 3963779"/>
              <a:gd name="connsiteX2" fmla="*/ 2966214 w 2966214"/>
              <a:gd name="connsiteY2" fmla="*/ 3963779 h 3963779"/>
              <a:gd name="connsiteX3" fmla="*/ 0 w 2966214"/>
              <a:gd name="connsiteY3" fmla="*/ 3963779 h 3963779"/>
              <a:gd name="connsiteX4" fmla="*/ 0 w 2966214"/>
              <a:gd name="connsiteY4" fmla="*/ 0 h 396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6214" h="3963779">
                <a:moveTo>
                  <a:pt x="0" y="0"/>
                </a:moveTo>
                <a:lnTo>
                  <a:pt x="2966214" y="0"/>
                </a:lnTo>
                <a:lnTo>
                  <a:pt x="2966214" y="3963779"/>
                </a:lnTo>
                <a:lnTo>
                  <a:pt x="0" y="39637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IE" sz="2400" kern="1200" dirty="0"/>
              <a:t>€160.62 per day</a:t>
            </a:r>
          </a:p>
          <a:p>
            <a:pPr marL="228600" lvl="1" indent="-228600" algn="l" defTabSz="1066800">
              <a:lnSpc>
                <a:spcPct val="90000"/>
              </a:lnSpc>
              <a:spcBef>
                <a:spcPct val="0"/>
              </a:spcBef>
              <a:spcAft>
                <a:spcPct val="15000"/>
              </a:spcAft>
              <a:buChar char="•"/>
            </a:pPr>
            <a:r>
              <a:rPr lang="en-IE" sz="2400" dirty="0"/>
              <a:t>Size of school</a:t>
            </a:r>
            <a:endParaRPr lang="en-IE" sz="2400" kern="1200" dirty="0"/>
          </a:p>
          <a:p>
            <a:pPr marL="0" lvl="1" algn="l" defTabSz="1066800">
              <a:lnSpc>
                <a:spcPct val="90000"/>
              </a:lnSpc>
              <a:spcBef>
                <a:spcPct val="0"/>
              </a:spcBef>
              <a:spcAft>
                <a:spcPct val="15000"/>
              </a:spcAft>
            </a:pPr>
            <a:endParaRPr lang="en-IE" sz="2400" kern="1200" dirty="0"/>
          </a:p>
        </p:txBody>
      </p:sp>
      <p:sp>
        <p:nvSpPr>
          <p:cNvPr id="10" name="Freeform: Shape 9">
            <a:extLst>
              <a:ext uri="{FF2B5EF4-FFF2-40B4-BE49-F238E27FC236}">
                <a16:creationId xmlns:a16="http://schemas.microsoft.com/office/drawing/2014/main" id="{1341E1CC-F3F7-5A53-F2EE-1DF059D0DBB4}"/>
              </a:ext>
            </a:extLst>
          </p:cNvPr>
          <p:cNvSpPr/>
          <p:nvPr/>
        </p:nvSpPr>
        <p:spPr>
          <a:xfrm>
            <a:off x="4173673" y="2323974"/>
            <a:ext cx="3456040" cy="987552"/>
          </a:xfrm>
          <a:custGeom>
            <a:avLst/>
            <a:gdLst>
              <a:gd name="connsiteX0" fmla="*/ 0 w 3437079"/>
              <a:gd name="connsiteY0" fmla="*/ 0 h 987552"/>
              <a:gd name="connsiteX1" fmla="*/ 3437079 w 3437079"/>
              <a:gd name="connsiteY1" fmla="*/ 0 h 987552"/>
              <a:gd name="connsiteX2" fmla="*/ 3437079 w 3437079"/>
              <a:gd name="connsiteY2" fmla="*/ 987552 h 987552"/>
              <a:gd name="connsiteX3" fmla="*/ 0 w 3437079"/>
              <a:gd name="connsiteY3" fmla="*/ 987552 h 987552"/>
              <a:gd name="connsiteX4" fmla="*/ 0 w 3437079"/>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079" h="987552">
                <a:moveTo>
                  <a:pt x="0" y="0"/>
                </a:moveTo>
                <a:lnTo>
                  <a:pt x="3437079" y="0"/>
                </a:lnTo>
                <a:lnTo>
                  <a:pt x="3437079"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algn="ctr" defTabSz="1689100">
              <a:lnSpc>
                <a:spcPct val="90000"/>
              </a:lnSpc>
              <a:spcBef>
                <a:spcPct val="0"/>
              </a:spcBef>
              <a:spcAft>
                <a:spcPct val="35000"/>
              </a:spcAft>
            </a:pPr>
            <a:endParaRPr lang="en-IE" sz="3200" dirty="0"/>
          </a:p>
          <a:p>
            <a:pPr algn="ctr" defTabSz="1689100">
              <a:lnSpc>
                <a:spcPct val="90000"/>
              </a:lnSpc>
              <a:spcBef>
                <a:spcPct val="0"/>
              </a:spcBef>
              <a:spcAft>
                <a:spcPct val="35000"/>
              </a:spcAft>
            </a:pPr>
            <a:r>
              <a:rPr lang="en-IE" sz="3200" dirty="0"/>
              <a:t>Approx Timing</a:t>
            </a:r>
          </a:p>
          <a:p>
            <a:pPr marL="0" lvl="0" indent="0" algn="ctr" defTabSz="1689100">
              <a:lnSpc>
                <a:spcPct val="90000"/>
              </a:lnSpc>
              <a:spcBef>
                <a:spcPct val="0"/>
              </a:spcBef>
              <a:spcAft>
                <a:spcPct val="35000"/>
              </a:spcAft>
              <a:buNone/>
            </a:pPr>
            <a:endParaRPr lang="en-IE" sz="3800" kern="1200" dirty="0"/>
          </a:p>
        </p:txBody>
      </p:sp>
      <p:sp>
        <p:nvSpPr>
          <p:cNvPr id="11" name="Freeform: Shape 10">
            <a:extLst>
              <a:ext uri="{FF2B5EF4-FFF2-40B4-BE49-F238E27FC236}">
                <a16:creationId xmlns:a16="http://schemas.microsoft.com/office/drawing/2014/main" id="{6BC40840-C836-863F-A5D2-7CEA2BC3C3F9}"/>
              </a:ext>
            </a:extLst>
          </p:cNvPr>
          <p:cNvSpPr/>
          <p:nvPr/>
        </p:nvSpPr>
        <p:spPr>
          <a:xfrm>
            <a:off x="4173673" y="3352935"/>
            <a:ext cx="3456040" cy="3131703"/>
          </a:xfrm>
          <a:custGeom>
            <a:avLst/>
            <a:gdLst>
              <a:gd name="connsiteX0" fmla="*/ 0 w 3456040"/>
              <a:gd name="connsiteY0" fmla="*/ 0 h 3131703"/>
              <a:gd name="connsiteX1" fmla="*/ 3456040 w 3456040"/>
              <a:gd name="connsiteY1" fmla="*/ 0 h 3131703"/>
              <a:gd name="connsiteX2" fmla="*/ 3456040 w 3456040"/>
              <a:gd name="connsiteY2" fmla="*/ 3131703 h 3131703"/>
              <a:gd name="connsiteX3" fmla="*/ 0 w 3456040"/>
              <a:gd name="connsiteY3" fmla="*/ 3131703 h 3131703"/>
              <a:gd name="connsiteX4" fmla="*/ 0 w 3456040"/>
              <a:gd name="connsiteY4" fmla="*/ 0 h 313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040" h="3131703">
                <a:moveTo>
                  <a:pt x="0" y="0"/>
                </a:moveTo>
                <a:lnTo>
                  <a:pt x="3456040" y="0"/>
                </a:lnTo>
                <a:lnTo>
                  <a:pt x="3456040" y="3131703"/>
                </a:lnTo>
                <a:lnTo>
                  <a:pt x="0" y="313170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171450" lvl="1" indent="-171450" algn="l" defTabSz="711200">
              <a:lnSpc>
                <a:spcPct val="90000"/>
              </a:lnSpc>
              <a:spcBef>
                <a:spcPct val="0"/>
              </a:spcBef>
              <a:spcAft>
                <a:spcPct val="15000"/>
              </a:spcAft>
              <a:buChar char="•"/>
            </a:pPr>
            <a:r>
              <a:rPr lang="en-IE" sz="2400" dirty="0"/>
              <a:t>100% June in advance of next academic year</a:t>
            </a:r>
          </a:p>
          <a:p>
            <a:pPr marL="171450" lvl="1" indent="-171450" algn="l" defTabSz="711200">
              <a:lnSpc>
                <a:spcPct val="90000"/>
              </a:lnSpc>
              <a:spcBef>
                <a:spcPct val="0"/>
              </a:spcBef>
              <a:spcAft>
                <a:spcPct val="15000"/>
              </a:spcAft>
              <a:buChar char="•"/>
            </a:pPr>
            <a:endParaRPr lang="en-IE" sz="1600" kern="1200" dirty="0"/>
          </a:p>
          <a:p>
            <a:pPr marL="0" lvl="1" algn="l" defTabSz="1066800">
              <a:lnSpc>
                <a:spcPct val="90000"/>
              </a:lnSpc>
              <a:spcBef>
                <a:spcPct val="0"/>
              </a:spcBef>
              <a:spcAft>
                <a:spcPct val="15000"/>
              </a:spcAft>
            </a:pPr>
            <a:endParaRPr lang="en-IE" sz="1600" kern="1200" dirty="0">
              <a:solidFill>
                <a:prstClr val="black">
                  <a:hueOff val="0"/>
                  <a:satOff val="0"/>
                  <a:lumOff val="0"/>
                  <a:alphaOff val="0"/>
                </a:prstClr>
              </a:solidFill>
              <a:latin typeface="Century Gothic" panose="020B0502020202020204"/>
              <a:ea typeface="+mn-ea"/>
              <a:cs typeface="+mn-cs"/>
            </a:endParaRPr>
          </a:p>
        </p:txBody>
      </p:sp>
      <p:sp>
        <p:nvSpPr>
          <p:cNvPr id="12" name="Freeform: Shape 11">
            <a:extLst>
              <a:ext uri="{FF2B5EF4-FFF2-40B4-BE49-F238E27FC236}">
                <a16:creationId xmlns:a16="http://schemas.microsoft.com/office/drawing/2014/main" id="{4E4317E8-7C35-B12A-A3B2-3DF1620F420B}"/>
              </a:ext>
            </a:extLst>
          </p:cNvPr>
          <p:cNvSpPr/>
          <p:nvPr/>
        </p:nvSpPr>
        <p:spPr>
          <a:xfrm>
            <a:off x="7944100" y="2280308"/>
            <a:ext cx="3445127" cy="987552"/>
          </a:xfrm>
          <a:custGeom>
            <a:avLst/>
            <a:gdLst>
              <a:gd name="connsiteX0" fmla="*/ 0 w 3322918"/>
              <a:gd name="connsiteY0" fmla="*/ 0 h 987552"/>
              <a:gd name="connsiteX1" fmla="*/ 3322918 w 3322918"/>
              <a:gd name="connsiteY1" fmla="*/ 0 h 987552"/>
              <a:gd name="connsiteX2" fmla="*/ 3322918 w 3322918"/>
              <a:gd name="connsiteY2" fmla="*/ 987552 h 987552"/>
              <a:gd name="connsiteX3" fmla="*/ 0 w 3322918"/>
              <a:gd name="connsiteY3" fmla="*/ 987552 h 987552"/>
              <a:gd name="connsiteX4" fmla="*/ 0 w 3322918"/>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918" h="987552">
                <a:moveTo>
                  <a:pt x="0" y="0"/>
                </a:moveTo>
                <a:lnTo>
                  <a:pt x="3322918" y="0"/>
                </a:lnTo>
                <a:lnTo>
                  <a:pt x="3322918"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lvl="0" indent="0" algn="ctr" defTabSz="1689100">
              <a:lnSpc>
                <a:spcPct val="90000"/>
              </a:lnSpc>
              <a:spcBef>
                <a:spcPct val="0"/>
              </a:spcBef>
              <a:spcAft>
                <a:spcPct val="35000"/>
              </a:spcAft>
              <a:buNone/>
            </a:pPr>
            <a:r>
              <a:rPr lang="en-IE" sz="3200" dirty="0"/>
              <a:t>Purpose</a:t>
            </a:r>
          </a:p>
        </p:txBody>
      </p:sp>
      <p:sp>
        <p:nvSpPr>
          <p:cNvPr id="13" name="Freeform: Shape 12">
            <a:extLst>
              <a:ext uri="{FF2B5EF4-FFF2-40B4-BE49-F238E27FC236}">
                <a16:creationId xmlns:a16="http://schemas.microsoft.com/office/drawing/2014/main" id="{AE3500B5-B4D5-63F9-9276-765FF1C5C52C}"/>
              </a:ext>
            </a:extLst>
          </p:cNvPr>
          <p:cNvSpPr/>
          <p:nvPr/>
        </p:nvSpPr>
        <p:spPr>
          <a:xfrm>
            <a:off x="7944101" y="3285399"/>
            <a:ext cx="3445127" cy="3157851"/>
          </a:xfrm>
          <a:custGeom>
            <a:avLst/>
            <a:gdLst>
              <a:gd name="connsiteX0" fmla="*/ 0 w 3445127"/>
              <a:gd name="connsiteY0" fmla="*/ 0 h 3963779"/>
              <a:gd name="connsiteX1" fmla="*/ 3445127 w 3445127"/>
              <a:gd name="connsiteY1" fmla="*/ 0 h 3963779"/>
              <a:gd name="connsiteX2" fmla="*/ 3445127 w 3445127"/>
              <a:gd name="connsiteY2" fmla="*/ 3963779 h 3963779"/>
              <a:gd name="connsiteX3" fmla="*/ 0 w 3445127"/>
              <a:gd name="connsiteY3" fmla="*/ 3963779 h 3963779"/>
              <a:gd name="connsiteX4" fmla="*/ 0 w 3445127"/>
              <a:gd name="connsiteY4" fmla="*/ 0 h 396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127" h="3963779">
                <a:moveTo>
                  <a:pt x="0" y="0"/>
                </a:moveTo>
                <a:lnTo>
                  <a:pt x="3445127" y="0"/>
                </a:lnTo>
                <a:lnTo>
                  <a:pt x="3445127" y="3963779"/>
                </a:lnTo>
                <a:lnTo>
                  <a:pt x="0" y="39637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IE" sz="2400" dirty="0">
                <a:solidFill>
                  <a:schemeClr val="tx1"/>
                </a:solidFill>
                <a:latin typeface="Century Gothic" panose="020B0502020202020204"/>
              </a:rPr>
              <a:t>Administration of schoolbook scheme</a:t>
            </a:r>
            <a:endParaRPr lang="en-IE" sz="2400" b="0" i="0" kern="1200" dirty="0">
              <a:solidFill>
                <a:schemeClr val="tx1"/>
              </a:solidFill>
              <a:latin typeface="Century Gothic" panose="020B0502020202020204"/>
              <a:ea typeface="+mn-ea"/>
              <a:cs typeface="+mn-cs"/>
            </a:endParaRPr>
          </a:p>
          <a:p>
            <a:pPr marL="0" lvl="1" algn="l" defTabSz="1066800">
              <a:lnSpc>
                <a:spcPct val="90000"/>
              </a:lnSpc>
              <a:spcBef>
                <a:spcPct val="0"/>
              </a:spcBef>
              <a:spcAft>
                <a:spcPct val="15000"/>
              </a:spcAft>
            </a:pPr>
            <a:endParaRPr lang="en-IE" sz="2400" kern="1200" dirty="0">
              <a:solidFill>
                <a:schemeClr val="tx1"/>
              </a:solidFill>
            </a:endParaRPr>
          </a:p>
        </p:txBody>
      </p:sp>
      <p:pic>
        <p:nvPicPr>
          <p:cNvPr id="4" name="Picture 3">
            <a:extLst>
              <a:ext uri="{FF2B5EF4-FFF2-40B4-BE49-F238E27FC236}">
                <a16:creationId xmlns:a16="http://schemas.microsoft.com/office/drawing/2014/main" id="{5EEDCB6A-D322-8698-7EC9-5D3BBC011B6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40361" y="6075765"/>
            <a:ext cx="1001049" cy="443798"/>
          </a:xfrm>
          <a:prstGeom prst="rect">
            <a:avLst/>
          </a:prstGeom>
        </p:spPr>
      </p:pic>
    </p:spTree>
    <p:extLst>
      <p:ext uri="{BB962C8B-B14F-4D97-AF65-F5344CB8AC3E}">
        <p14:creationId xmlns:p14="http://schemas.microsoft.com/office/powerpoint/2010/main" val="29765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CB16-A3B8-6DE8-6211-942FD6AF8728}"/>
              </a:ext>
            </a:extLst>
          </p:cNvPr>
          <p:cNvSpPr>
            <a:spLocks noGrp="1"/>
          </p:cNvSpPr>
          <p:nvPr>
            <p:ph type="title"/>
          </p:nvPr>
        </p:nvSpPr>
        <p:spPr>
          <a:xfrm>
            <a:off x="1219121" y="820208"/>
            <a:ext cx="8761413" cy="961424"/>
          </a:xfrm>
        </p:spPr>
        <p:txBody>
          <a:bodyPr>
            <a:normAutofit fontScale="90000"/>
          </a:bodyPr>
          <a:lstStyle/>
          <a:p>
            <a:r>
              <a:rPr lang="en-IE" sz="5300" dirty="0"/>
              <a:t>ICT Grant </a:t>
            </a:r>
            <a:r>
              <a:rPr lang="en-IE" sz="2700" dirty="0"/>
              <a:t>circular 0039/2024</a:t>
            </a:r>
            <a:br>
              <a:rPr lang="en-IE" dirty="0"/>
            </a:br>
            <a:r>
              <a:rPr lang="en-IE" sz="1800" dirty="0"/>
              <a:t>Specific purpose (ringfenced grant)</a:t>
            </a:r>
          </a:p>
        </p:txBody>
      </p:sp>
      <p:sp>
        <p:nvSpPr>
          <p:cNvPr id="3" name="Slide Number Placeholder 2">
            <a:extLst>
              <a:ext uri="{FF2B5EF4-FFF2-40B4-BE49-F238E27FC236}">
                <a16:creationId xmlns:a16="http://schemas.microsoft.com/office/drawing/2014/main" id="{B1BD8622-FAB1-2F14-DA43-49A5ACFBF861}"/>
              </a:ext>
            </a:extLst>
          </p:cNvPr>
          <p:cNvSpPr>
            <a:spLocks noGrp="1"/>
          </p:cNvSpPr>
          <p:nvPr>
            <p:ph type="sldNum" sz="quarter" idx="12"/>
          </p:nvPr>
        </p:nvSpPr>
        <p:spPr/>
        <p:txBody>
          <a:bodyPr/>
          <a:lstStyle/>
          <a:p>
            <a:fld id="{9FF96B15-8338-45D5-A943-561235072D66}" type="slidenum">
              <a:rPr lang="en-US" noProof="0" smtClean="0"/>
              <a:t>15</a:t>
            </a:fld>
            <a:endParaRPr lang="en-US" noProof="0" dirty="0"/>
          </a:p>
        </p:txBody>
      </p:sp>
      <p:sp>
        <p:nvSpPr>
          <p:cNvPr id="8" name="Freeform: Shape 7">
            <a:extLst>
              <a:ext uri="{FF2B5EF4-FFF2-40B4-BE49-F238E27FC236}">
                <a16:creationId xmlns:a16="http://schemas.microsoft.com/office/drawing/2014/main" id="{747D2FA8-9409-62A9-C549-8652B86A84A1}"/>
              </a:ext>
            </a:extLst>
          </p:cNvPr>
          <p:cNvSpPr/>
          <p:nvPr/>
        </p:nvSpPr>
        <p:spPr>
          <a:xfrm>
            <a:off x="830559" y="2323974"/>
            <a:ext cx="3123964" cy="961425"/>
          </a:xfrm>
          <a:custGeom>
            <a:avLst/>
            <a:gdLst>
              <a:gd name="connsiteX0" fmla="*/ 0 w 2910639"/>
              <a:gd name="connsiteY0" fmla="*/ 0 h 987552"/>
              <a:gd name="connsiteX1" fmla="*/ 2910639 w 2910639"/>
              <a:gd name="connsiteY1" fmla="*/ 0 h 987552"/>
              <a:gd name="connsiteX2" fmla="*/ 2910639 w 2910639"/>
              <a:gd name="connsiteY2" fmla="*/ 987552 h 987552"/>
              <a:gd name="connsiteX3" fmla="*/ 0 w 2910639"/>
              <a:gd name="connsiteY3" fmla="*/ 987552 h 987552"/>
              <a:gd name="connsiteX4" fmla="*/ 0 w 2910639"/>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0639" h="987552">
                <a:moveTo>
                  <a:pt x="0" y="0"/>
                </a:moveTo>
                <a:lnTo>
                  <a:pt x="2910639" y="0"/>
                </a:lnTo>
                <a:lnTo>
                  <a:pt x="2910639"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IE" sz="3200" kern="1200" dirty="0"/>
              <a:t>Rate</a:t>
            </a:r>
          </a:p>
        </p:txBody>
      </p:sp>
      <p:sp>
        <p:nvSpPr>
          <p:cNvPr id="9" name="Freeform: Shape 8">
            <a:extLst>
              <a:ext uri="{FF2B5EF4-FFF2-40B4-BE49-F238E27FC236}">
                <a16:creationId xmlns:a16="http://schemas.microsoft.com/office/drawing/2014/main" id="{1A0C7C4D-0A1D-C1D9-A420-D19E57E422EB}"/>
              </a:ext>
            </a:extLst>
          </p:cNvPr>
          <p:cNvSpPr/>
          <p:nvPr/>
        </p:nvSpPr>
        <p:spPr>
          <a:xfrm>
            <a:off x="830559" y="3311526"/>
            <a:ext cx="3123964" cy="3157851"/>
          </a:xfrm>
          <a:custGeom>
            <a:avLst/>
            <a:gdLst>
              <a:gd name="connsiteX0" fmla="*/ 0 w 2966214"/>
              <a:gd name="connsiteY0" fmla="*/ 0 h 3963779"/>
              <a:gd name="connsiteX1" fmla="*/ 2966214 w 2966214"/>
              <a:gd name="connsiteY1" fmla="*/ 0 h 3963779"/>
              <a:gd name="connsiteX2" fmla="*/ 2966214 w 2966214"/>
              <a:gd name="connsiteY2" fmla="*/ 3963779 h 3963779"/>
              <a:gd name="connsiteX3" fmla="*/ 0 w 2966214"/>
              <a:gd name="connsiteY3" fmla="*/ 3963779 h 3963779"/>
              <a:gd name="connsiteX4" fmla="*/ 0 w 2966214"/>
              <a:gd name="connsiteY4" fmla="*/ 0 h 396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6214" h="3963779">
                <a:moveTo>
                  <a:pt x="0" y="0"/>
                </a:moveTo>
                <a:lnTo>
                  <a:pt x="2966214" y="0"/>
                </a:lnTo>
                <a:lnTo>
                  <a:pt x="2966214" y="3963779"/>
                </a:lnTo>
                <a:lnTo>
                  <a:pt x="0" y="39637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IE" sz="2200" kern="1200" dirty="0"/>
              <a:t>€2,000 base rate</a:t>
            </a:r>
          </a:p>
          <a:p>
            <a:pPr marL="0" lvl="1" algn="l" defTabSz="1066800">
              <a:lnSpc>
                <a:spcPct val="90000"/>
              </a:lnSpc>
              <a:spcBef>
                <a:spcPct val="0"/>
              </a:spcBef>
              <a:spcAft>
                <a:spcPct val="15000"/>
              </a:spcAft>
            </a:pPr>
            <a:endParaRPr lang="en-IE" sz="2200" kern="1200" dirty="0"/>
          </a:p>
          <a:p>
            <a:pPr marL="228600" lvl="1" indent="-228600" algn="l" defTabSz="1066800">
              <a:lnSpc>
                <a:spcPct val="90000"/>
              </a:lnSpc>
              <a:spcBef>
                <a:spcPct val="0"/>
              </a:spcBef>
              <a:spcAft>
                <a:spcPct val="15000"/>
              </a:spcAft>
              <a:buChar char="•"/>
            </a:pPr>
            <a:r>
              <a:rPr lang="en-IE" sz="2200" kern="1200" dirty="0"/>
              <a:t>€39 mainstream €43 DEIS </a:t>
            </a:r>
            <a:endParaRPr lang="en-IE" sz="2200" dirty="0"/>
          </a:p>
          <a:p>
            <a:pPr marL="0" lvl="1" algn="ctr" defTabSz="1066800">
              <a:lnSpc>
                <a:spcPct val="90000"/>
              </a:lnSpc>
              <a:spcBef>
                <a:spcPct val="0"/>
              </a:spcBef>
              <a:spcAft>
                <a:spcPct val="15000"/>
              </a:spcAft>
            </a:pPr>
            <a:r>
              <a:rPr lang="en-IE" sz="2200" kern="1200" dirty="0"/>
              <a:t>   €47 S</a:t>
            </a:r>
            <a:r>
              <a:rPr lang="en-IE" sz="2200" dirty="0"/>
              <a:t>pecial  school / special class</a:t>
            </a:r>
          </a:p>
          <a:p>
            <a:pPr marL="0" lvl="1" algn="l" defTabSz="1066800">
              <a:lnSpc>
                <a:spcPct val="90000"/>
              </a:lnSpc>
              <a:spcBef>
                <a:spcPct val="0"/>
              </a:spcBef>
              <a:spcAft>
                <a:spcPct val="15000"/>
              </a:spcAft>
            </a:pPr>
            <a:endParaRPr lang="en-IE" sz="2200" kern="1200" dirty="0"/>
          </a:p>
          <a:p>
            <a:pPr marL="228600" lvl="1" indent="-228600" algn="l" defTabSz="1066800">
              <a:lnSpc>
                <a:spcPct val="90000"/>
              </a:lnSpc>
              <a:spcBef>
                <a:spcPct val="0"/>
              </a:spcBef>
              <a:spcAft>
                <a:spcPct val="15000"/>
              </a:spcAft>
              <a:buChar char="•"/>
            </a:pPr>
            <a:r>
              <a:rPr lang="en-IE" sz="2200" kern="1200" dirty="0"/>
              <a:t>Actual numbers enrolled</a:t>
            </a:r>
          </a:p>
          <a:p>
            <a:pPr marL="0" lvl="1" algn="l" defTabSz="1066800">
              <a:lnSpc>
                <a:spcPct val="90000"/>
              </a:lnSpc>
              <a:spcBef>
                <a:spcPct val="0"/>
              </a:spcBef>
              <a:spcAft>
                <a:spcPct val="15000"/>
              </a:spcAft>
            </a:pPr>
            <a:endParaRPr lang="en-IE" sz="2400" kern="1200" dirty="0"/>
          </a:p>
        </p:txBody>
      </p:sp>
      <p:sp>
        <p:nvSpPr>
          <p:cNvPr id="10" name="Freeform: Shape 9">
            <a:extLst>
              <a:ext uri="{FF2B5EF4-FFF2-40B4-BE49-F238E27FC236}">
                <a16:creationId xmlns:a16="http://schemas.microsoft.com/office/drawing/2014/main" id="{1341E1CC-F3F7-5A53-F2EE-1DF059D0DBB4}"/>
              </a:ext>
            </a:extLst>
          </p:cNvPr>
          <p:cNvSpPr/>
          <p:nvPr/>
        </p:nvSpPr>
        <p:spPr>
          <a:xfrm>
            <a:off x="4173673" y="2323974"/>
            <a:ext cx="3456040" cy="987552"/>
          </a:xfrm>
          <a:custGeom>
            <a:avLst/>
            <a:gdLst>
              <a:gd name="connsiteX0" fmla="*/ 0 w 3437079"/>
              <a:gd name="connsiteY0" fmla="*/ 0 h 987552"/>
              <a:gd name="connsiteX1" fmla="*/ 3437079 w 3437079"/>
              <a:gd name="connsiteY1" fmla="*/ 0 h 987552"/>
              <a:gd name="connsiteX2" fmla="*/ 3437079 w 3437079"/>
              <a:gd name="connsiteY2" fmla="*/ 987552 h 987552"/>
              <a:gd name="connsiteX3" fmla="*/ 0 w 3437079"/>
              <a:gd name="connsiteY3" fmla="*/ 987552 h 987552"/>
              <a:gd name="connsiteX4" fmla="*/ 0 w 3437079"/>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079" h="987552">
                <a:moveTo>
                  <a:pt x="0" y="0"/>
                </a:moveTo>
                <a:lnTo>
                  <a:pt x="3437079" y="0"/>
                </a:lnTo>
                <a:lnTo>
                  <a:pt x="3437079"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algn="ctr" defTabSz="1689100">
              <a:lnSpc>
                <a:spcPct val="90000"/>
              </a:lnSpc>
              <a:spcBef>
                <a:spcPct val="0"/>
              </a:spcBef>
              <a:spcAft>
                <a:spcPct val="35000"/>
              </a:spcAft>
            </a:pPr>
            <a:endParaRPr lang="en-IE" sz="3200" dirty="0"/>
          </a:p>
          <a:p>
            <a:pPr algn="ctr" defTabSz="1689100">
              <a:lnSpc>
                <a:spcPct val="90000"/>
              </a:lnSpc>
              <a:spcBef>
                <a:spcPct val="0"/>
              </a:spcBef>
              <a:spcAft>
                <a:spcPct val="35000"/>
              </a:spcAft>
            </a:pPr>
            <a:r>
              <a:rPr lang="en-IE" sz="3200" dirty="0"/>
              <a:t>Approx Timing</a:t>
            </a:r>
          </a:p>
          <a:p>
            <a:pPr marL="0" lvl="0" indent="0" algn="ctr" defTabSz="1689100">
              <a:lnSpc>
                <a:spcPct val="90000"/>
              </a:lnSpc>
              <a:spcBef>
                <a:spcPct val="0"/>
              </a:spcBef>
              <a:spcAft>
                <a:spcPct val="35000"/>
              </a:spcAft>
              <a:buNone/>
            </a:pPr>
            <a:endParaRPr lang="en-IE" sz="3800" kern="1200" dirty="0"/>
          </a:p>
        </p:txBody>
      </p:sp>
      <p:sp>
        <p:nvSpPr>
          <p:cNvPr id="11" name="Freeform: Shape 10">
            <a:extLst>
              <a:ext uri="{FF2B5EF4-FFF2-40B4-BE49-F238E27FC236}">
                <a16:creationId xmlns:a16="http://schemas.microsoft.com/office/drawing/2014/main" id="{6BC40840-C836-863F-A5D2-7CEA2BC3C3F9}"/>
              </a:ext>
            </a:extLst>
          </p:cNvPr>
          <p:cNvSpPr/>
          <p:nvPr/>
        </p:nvSpPr>
        <p:spPr>
          <a:xfrm>
            <a:off x="4175821" y="3311547"/>
            <a:ext cx="3456040" cy="3131703"/>
          </a:xfrm>
          <a:custGeom>
            <a:avLst/>
            <a:gdLst>
              <a:gd name="connsiteX0" fmla="*/ 0 w 3456040"/>
              <a:gd name="connsiteY0" fmla="*/ 0 h 3131703"/>
              <a:gd name="connsiteX1" fmla="*/ 3456040 w 3456040"/>
              <a:gd name="connsiteY1" fmla="*/ 0 h 3131703"/>
              <a:gd name="connsiteX2" fmla="*/ 3456040 w 3456040"/>
              <a:gd name="connsiteY2" fmla="*/ 3131703 h 3131703"/>
              <a:gd name="connsiteX3" fmla="*/ 0 w 3456040"/>
              <a:gd name="connsiteY3" fmla="*/ 3131703 h 3131703"/>
              <a:gd name="connsiteX4" fmla="*/ 0 w 3456040"/>
              <a:gd name="connsiteY4" fmla="*/ 0 h 313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040" h="3131703">
                <a:moveTo>
                  <a:pt x="0" y="0"/>
                </a:moveTo>
                <a:lnTo>
                  <a:pt x="3456040" y="0"/>
                </a:lnTo>
                <a:lnTo>
                  <a:pt x="3456040" y="3131703"/>
                </a:lnTo>
                <a:lnTo>
                  <a:pt x="0" y="313170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IE" sz="2400" dirty="0"/>
              <a:t>10</a:t>
            </a:r>
            <a:r>
              <a:rPr lang="en-IE" sz="2400" kern="1200" dirty="0"/>
              <a:t>0% paid in April</a:t>
            </a:r>
            <a:endParaRPr lang="en-IE" sz="1600" kern="1200" dirty="0"/>
          </a:p>
          <a:p>
            <a:pPr marL="171450" lvl="1" indent="-171450" algn="l" defTabSz="711200">
              <a:lnSpc>
                <a:spcPct val="90000"/>
              </a:lnSpc>
              <a:spcBef>
                <a:spcPct val="0"/>
              </a:spcBef>
              <a:spcAft>
                <a:spcPct val="15000"/>
              </a:spcAft>
              <a:buChar char="•"/>
            </a:pPr>
            <a:r>
              <a:rPr lang="en-IE" sz="1600" kern="1200" dirty="0"/>
              <a:t>(previous year enrolment)</a:t>
            </a:r>
          </a:p>
          <a:p>
            <a:pPr marL="171450" lvl="1" indent="-171450" algn="l" defTabSz="711200">
              <a:lnSpc>
                <a:spcPct val="90000"/>
              </a:lnSpc>
              <a:spcBef>
                <a:spcPct val="0"/>
              </a:spcBef>
              <a:spcAft>
                <a:spcPct val="15000"/>
              </a:spcAft>
              <a:buChar char="•"/>
            </a:pPr>
            <a:endParaRPr lang="en-IE" sz="1600" kern="1200" dirty="0"/>
          </a:p>
          <a:p>
            <a:pPr marL="171450" lvl="1" indent="-171450" algn="l" defTabSz="711200">
              <a:lnSpc>
                <a:spcPct val="90000"/>
              </a:lnSpc>
              <a:spcBef>
                <a:spcPct val="0"/>
              </a:spcBef>
              <a:spcAft>
                <a:spcPct val="15000"/>
              </a:spcAft>
              <a:buChar char="•"/>
            </a:pPr>
            <a:endParaRPr lang="en-IE" sz="1600" kern="1200" dirty="0"/>
          </a:p>
          <a:p>
            <a:pPr marL="0" lvl="1" algn="l" defTabSz="1066800">
              <a:lnSpc>
                <a:spcPct val="90000"/>
              </a:lnSpc>
              <a:spcBef>
                <a:spcPct val="0"/>
              </a:spcBef>
              <a:spcAft>
                <a:spcPct val="15000"/>
              </a:spcAft>
            </a:pPr>
            <a:endParaRPr lang="en-IE" sz="1600" kern="1200" dirty="0">
              <a:solidFill>
                <a:prstClr val="black">
                  <a:hueOff val="0"/>
                  <a:satOff val="0"/>
                  <a:lumOff val="0"/>
                  <a:alphaOff val="0"/>
                </a:prstClr>
              </a:solidFill>
              <a:latin typeface="Century Gothic" panose="020B0502020202020204"/>
              <a:ea typeface="+mn-ea"/>
              <a:cs typeface="+mn-cs"/>
            </a:endParaRPr>
          </a:p>
        </p:txBody>
      </p:sp>
      <p:sp>
        <p:nvSpPr>
          <p:cNvPr id="12" name="Freeform: Shape 11">
            <a:extLst>
              <a:ext uri="{FF2B5EF4-FFF2-40B4-BE49-F238E27FC236}">
                <a16:creationId xmlns:a16="http://schemas.microsoft.com/office/drawing/2014/main" id="{4E4317E8-7C35-B12A-A3B2-3DF1620F420B}"/>
              </a:ext>
            </a:extLst>
          </p:cNvPr>
          <p:cNvSpPr/>
          <p:nvPr/>
        </p:nvSpPr>
        <p:spPr>
          <a:xfrm>
            <a:off x="7944100" y="2280308"/>
            <a:ext cx="3445127" cy="987552"/>
          </a:xfrm>
          <a:custGeom>
            <a:avLst/>
            <a:gdLst>
              <a:gd name="connsiteX0" fmla="*/ 0 w 3322918"/>
              <a:gd name="connsiteY0" fmla="*/ 0 h 987552"/>
              <a:gd name="connsiteX1" fmla="*/ 3322918 w 3322918"/>
              <a:gd name="connsiteY1" fmla="*/ 0 h 987552"/>
              <a:gd name="connsiteX2" fmla="*/ 3322918 w 3322918"/>
              <a:gd name="connsiteY2" fmla="*/ 987552 h 987552"/>
              <a:gd name="connsiteX3" fmla="*/ 0 w 3322918"/>
              <a:gd name="connsiteY3" fmla="*/ 987552 h 987552"/>
              <a:gd name="connsiteX4" fmla="*/ 0 w 3322918"/>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918" h="987552">
                <a:moveTo>
                  <a:pt x="0" y="0"/>
                </a:moveTo>
                <a:lnTo>
                  <a:pt x="3322918" y="0"/>
                </a:lnTo>
                <a:lnTo>
                  <a:pt x="3322918"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IE" sz="3200" kern="1200" dirty="0"/>
              <a:t>Purpose</a:t>
            </a:r>
          </a:p>
        </p:txBody>
      </p:sp>
      <p:sp>
        <p:nvSpPr>
          <p:cNvPr id="13" name="Freeform: Shape 12">
            <a:extLst>
              <a:ext uri="{FF2B5EF4-FFF2-40B4-BE49-F238E27FC236}">
                <a16:creationId xmlns:a16="http://schemas.microsoft.com/office/drawing/2014/main" id="{AE3500B5-B4D5-63F9-9276-765FF1C5C52C}"/>
              </a:ext>
            </a:extLst>
          </p:cNvPr>
          <p:cNvSpPr/>
          <p:nvPr/>
        </p:nvSpPr>
        <p:spPr>
          <a:xfrm>
            <a:off x="7944101" y="3285399"/>
            <a:ext cx="3445127" cy="3157851"/>
          </a:xfrm>
          <a:custGeom>
            <a:avLst/>
            <a:gdLst>
              <a:gd name="connsiteX0" fmla="*/ 0 w 3445127"/>
              <a:gd name="connsiteY0" fmla="*/ 0 h 3963779"/>
              <a:gd name="connsiteX1" fmla="*/ 3445127 w 3445127"/>
              <a:gd name="connsiteY1" fmla="*/ 0 h 3963779"/>
              <a:gd name="connsiteX2" fmla="*/ 3445127 w 3445127"/>
              <a:gd name="connsiteY2" fmla="*/ 3963779 h 3963779"/>
              <a:gd name="connsiteX3" fmla="*/ 0 w 3445127"/>
              <a:gd name="connsiteY3" fmla="*/ 3963779 h 3963779"/>
              <a:gd name="connsiteX4" fmla="*/ 0 w 3445127"/>
              <a:gd name="connsiteY4" fmla="*/ 0 h 396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127" h="3963779">
                <a:moveTo>
                  <a:pt x="0" y="0"/>
                </a:moveTo>
                <a:lnTo>
                  <a:pt x="3445127" y="0"/>
                </a:lnTo>
                <a:lnTo>
                  <a:pt x="3445127" y="3963779"/>
                </a:lnTo>
                <a:lnTo>
                  <a:pt x="0" y="39637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IE" sz="2400" dirty="0">
                <a:solidFill>
                  <a:schemeClr val="tx1"/>
                </a:solidFill>
                <a:latin typeface="Century Gothic" panose="020B0502020202020204"/>
              </a:rPr>
              <a:t>Provide digital devices for pupils and teachers including software, apps, cloud-based tools, etc.</a:t>
            </a:r>
            <a:endParaRPr lang="en-IE" sz="2400" b="0" i="0" kern="1200" dirty="0">
              <a:solidFill>
                <a:schemeClr val="tx1"/>
              </a:solidFill>
              <a:latin typeface="Century Gothic" panose="020B0502020202020204"/>
              <a:ea typeface="+mn-ea"/>
              <a:cs typeface="+mn-cs"/>
            </a:endParaRPr>
          </a:p>
          <a:p>
            <a:pPr marL="0" lvl="1" algn="l" defTabSz="1066800">
              <a:lnSpc>
                <a:spcPct val="90000"/>
              </a:lnSpc>
              <a:spcBef>
                <a:spcPct val="0"/>
              </a:spcBef>
              <a:spcAft>
                <a:spcPct val="15000"/>
              </a:spcAft>
            </a:pPr>
            <a:endParaRPr lang="en-IE" sz="2400" kern="1200" dirty="0">
              <a:solidFill>
                <a:schemeClr val="tx1"/>
              </a:solidFill>
            </a:endParaRPr>
          </a:p>
        </p:txBody>
      </p:sp>
      <p:pic>
        <p:nvPicPr>
          <p:cNvPr id="4" name="Picture 3">
            <a:extLst>
              <a:ext uri="{FF2B5EF4-FFF2-40B4-BE49-F238E27FC236}">
                <a16:creationId xmlns:a16="http://schemas.microsoft.com/office/drawing/2014/main" id="{A193B92D-F88E-5DA7-ADA0-0F0DEA393CE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40361" y="6075765"/>
            <a:ext cx="1001049" cy="443798"/>
          </a:xfrm>
          <a:prstGeom prst="rect">
            <a:avLst/>
          </a:prstGeom>
        </p:spPr>
      </p:pic>
    </p:spTree>
    <p:extLst>
      <p:ext uri="{BB962C8B-B14F-4D97-AF65-F5344CB8AC3E}">
        <p14:creationId xmlns:p14="http://schemas.microsoft.com/office/powerpoint/2010/main" val="250202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CB16-A3B8-6DE8-6211-942FD6AF8728}"/>
              </a:ext>
            </a:extLst>
          </p:cNvPr>
          <p:cNvSpPr>
            <a:spLocks noGrp="1"/>
          </p:cNvSpPr>
          <p:nvPr>
            <p:ph type="title"/>
          </p:nvPr>
        </p:nvSpPr>
        <p:spPr>
          <a:xfrm>
            <a:off x="1122680" y="973668"/>
            <a:ext cx="8761413" cy="706964"/>
          </a:xfrm>
        </p:spPr>
        <p:txBody>
          <a:bodyPr>
            <a:normAutofit fontScale="90000"/>
          </a:bodyPr>
          <a:lstStyle/>
          <a:p>
            <a:r>
              <a:rPr lang="en-IE" sz="5300" dirty="0"/>
              <a:t>Minor Works Grant </a:t>
            </a:r>
            <a:r>
              <a:rPr lang="en-IE" sz="2700" dirty="0"/>
              <a:t>circular 0062/2013</a:t>
            </a:r>
            <a:br>
              <a:rPr lang="en-IE" dirty="0"/>
            </a:br>
            <a:r>
              <a:rPr lang="en-IE" sz="1800" dirty="0"/>
              <a:t>Specific purpose ringfenced grant</a:t>
            </a:r>
          </a:p>
        </p:txBody>
      </p:sp>
      <p:sp>
        <p:nvSpPr>
          <p:cNvPr id="3" name="Slide Number Placeholder 2">
            <a:extLst>
              <a:ext uri="{FF2B5EF4-FFF2-40B4-BE49-F238E27FC236}">
                <a16:creationId xmlns:a16="http://schemas.microsoft.com/office/drawing/2014/main" id="{B1BD8622-FAB1-2F14-DA43-49A5ACFBF861}"/>
              </a:ext>
            </a:extLst>
          </p:cNvPr>
          <p:cNvSpPr>
            <a:spLocks noGrp="1"/>
          </p:cNvSpPr>
          <p:nvPr>
            <p:ph type="sldNum" sz="quarter" idx="12"/>
          </p:nvPr>
        </p:nvSpPr>
        <p:spPr/>
        <p:txBody>
          <a:bodyPr/>
          <a:lstStyle/>
          <a:p>
            <a:fld id="{9FF96B15-8338-45D5-A943-561235072D66}" type="slidenum">
              <a:rPr lang="en-US" noProof="0" smtClean="0"/>
              <a:t>16</a:t>
            </a:fld>
            <a:endParaRPr lang="en-US" noProof="0" dirty="0"/>
          </a:p>
        </p:txBody>
      </p:sp>
      <p:sp>
        <p:nvSpPr>
          <p:cNvPr id="8" name="Freeform: Shape 7">
            <a:extLst>
              <a:ext uri="{FF2B5EF4-FFF2-40B4-BE49-F238E27FC236}">
                <a16:creationId xmlns:a16="http://schemas.microsoft.com/office/drawing/2014/main" id="{747D2FA8-9409-62A9-C549-8652B86A84A1}"/>
              </a:ext>
            </a:extLst>
          </p:cNvPr>
          <p:cNvSpPr/>
          <p:nvPr/>
        </p:nvSpPr>
        <p:spPr>
          <a:xfrm>
            <a:off x="816665" y="2416868"/>
            <a:ext cx="3123964" cy="961425"/>
          </a:xfrm>
          <a:custGeom>
            <a:avLst/>
            <a:gdLst>
              <a:gd name="connsiteX0" fmla="*/ 0 w 2910639"/>
              <a:gd name="connsiteY0" fmla="*/ 0 h 987552"/>
              <a:gd name="connsiteX1" fmla="*/ 2910639 w 2910639"/>
              <a:gd name="connsiteY1" fmla="*/ 0 h 987552"/>
              <a:gd name="connsiteX2" fmla="*/ 2910639 w 2910639"/>
              <a:gd name="connsiteY2" fmla="*/ 987552 h 987552"/>
              <a:gd name="connsiteX3" fmla="*/ 0 w 2910639"/>
              <a:gd name="connsiteY3" fmla="*/ 987552 h 987552"/>
              <a:gd name="connsiteX4" fmla="*/ 0 w 2910639"/>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0639" h="987552">
                <a:moveTo>
                  <a:pt x="0" y="0"/>
                </a:moveTo>
                <a:lnTo>
                  <a:pt x="2910639" y="0"/>
                </a:lnTo>
                <a:lnTo>
                  <a:pt x="2910639"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IE" sz="3200" kern="1200" dirty="0"/>
              <a:t>Rate</a:t>
            </a:r>
          </a:p>
        </p:txBody>
      </p:sp>
      <p:sp>
        <p:nvSpPr>
          <p:cNvPr id="9" name="Freeform: Shape 8">
            <a:extLst>
              <a:ext uri="{FF2B5EF4-FFF2-40B4-BE49-F238E27FC236}">
                <a16:creationId xmlns:a16="http://schemas.microsoft.com/office/drawing/2014/main" id="{1A0C7C4D-0A1D-C1D9-A420-D19E57E422EB}"/>
              </a:ext>
            </a:extLst>
          </p:cNvPr>
          <p:cNvSpPr/>
          <p:nvPr/>
        </p:nvSpPr>
        <p:spPr>
          <a:xfrm>
            <a:off x="816665" y="3404420"/>
            <a:ext cx="3123964" cy="3157851"/>
          </a:xfrm>
          <a:custGeom>
            <a:avLst/>
            <a:gdLst>
              <a:gd name="connsiteX0" fmla="*/ 0 w 2966214"/>
              <a:gd name="connsiteY0" fmla="*/ 0 h 3963779"/>
              <a:gd name="connsiteX1" fmla="*/ 2966214 w 2966214"/>
              <a:gd name="connsiteY1" fmla="*/ 0 h 3963779"/>
              <a:gd name="connsiteX2" fmla="*/ 2966214 w 2966214"/>
              <a:gd name="connsiteY2" fmla="*/ 3963779 h 3963779"/>
              <a:gd name="connsiteX3" fmla="*/ 0 w 2966214"/>
              <a:gd name="connsiteY3" fmla="*/ 3963779 h 3963779"/>
              <a:gd name="connsiteX4" fmla="*/ 0 w 2966214"/>
              <a:gd name="connsiteY4" fmla="*/ 0 h 396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6214" h="3963779">
                <a:moveTo>
                  <a:pt x="0" y="0"/>
                </a:moveTo>
                <a:lnTo>
                  <a:pt x="2966214" y="0"/>
                </a:lnTo>
                <a:lnTo>
                  <a:pt x="2966214" y="3963779"/>
                </a:lnTo>
                <a:lnTo>
                  <a:pt x="0" y="39637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IE" sz="2200" kern="1200" dirty="0"/>
              <a:t>€5,500 base rate</a:t>
            </a:r>
          </a:p>
          <a:p>
            <a:pPr marL="0" lvl="1" algn="l" defTabSz="1066800">
              <a:lnSpc>
                <a:spcPct val="90000"/>
              </a:lnSpc>
              <a:spcBef>
                <a:spcPct val="0"/>
              </a:spcBef>
              <a:spcAft>
                <a:spcPct val="15000"/>
              </a:spcAft>
            </a:pPr>
            <a:endParaRPr lang="en-IE" sz="2200" kern="1200" dirty="0"/>
          </a:p>
          <a:p>
            <a:pPr marL="228600" lvl="1" indent="-228600" algn="l" defTabSz="1066800">
              <a:lnSpc>
                <a:spcPct val="90000"/>
              </a:lnSpc>
              <a:spcBef>
                <a:spcPct val="0"/>
              </a:spcBef>
              <a:spcAft>
                <a:spcPct val="15000"/>
              </a:spcAft>
              <a:buChar char="•"/>
            </a:pPr>
            <a:r>
              <a:rPr lang="en-IE" sz="2200" kern="1200" dirty="0"/>
              <a:t>€18.50 mainstream €74.00 s</a:t>
            </a:r>
            <a:r>
              <a:rPr lang="en-IE" sz="2200" dirty="0"/>
              <a:t>pecial  school / special class</a:t>
            </a:r>
          </a:p>
          <a:p>
            <a:pPr marL="0" lvl="1" algn="l" defTabSz="1066800">
              <a:lnSpc>
                <a:spcPct val="90000"/>
              </a:lnSpc>
              <a:spcBef>
                <a:spcPct val="0"/>
              </a:spcBef>
              <a:spcAft>
                <a:spcPct val="15000"/>
              </a:spcAft>
            </a:pPr>
            <a:endParaRPr lang="en-IE" sz="2200" kern="1200" dirty="0"/>
          </a:p>
          <a:p>
            <a:pPr marL="228600" lvl="1" indent="-228600" algn="l" defTabSz="1066800">
              <a:lnSpc>
                <a:spcPct val="90000"/>
              </a:lnSpc>
              <a:spcBef>
                <a:spcPct val="0"/>
              </a:spcBef>
              <a:spcAft>
                <a:spcPct val="15000"/>
              </a:spcAft>
              <a:buChar char="•"/>
            </a:pPr>
            <a:r>
              <a:rPr lang="en-IE" sz="2200" kern="1200" dirty="0"/>
              <a:t>Actual numbers enrolled</a:t>
            </a:r>
          </a:p>
          <a:p>
            <a:pPr marL="0" lvl="1" algn="l" defTabSz="1066800">
              <a:lnSpc>
                <a:spcPct val="90000"/>
              </a:lnSpc>
              <a:spcBef>
                <a:spcPct val="0"/>
              </a:spcBef>
              <a:spcAft>
                <a:spcPct val="15000"/>
              </a:spcAft>
            </a:pPr>
            <a:endParaRPr lang="en-IE" sz="2400" kern="1200" dirty="0"/>
          </a:p>
        </p:txBody>
      </p:sp>
      <p:sp>
        <p:nvSpPr>
          <p:cNvPr id="10" name="Freeform: Shape 9">
            <a:extLst>
              <a:ext uri="{FF2B5EF4-FFF2-40B4-BE49-F238E27FC236}">
                <a16:creationId xmlns:a16="http://schemas.microsoft.com/office/drawing/2014/main" id="{1341E1CC-F3F7-5A53-F2EE-1DF059D0DBB4}"/>
              </a:ext>
            </a:extLst>
          </p:cNvPr>
          <p:cNvSpPr/>
          <p:nvPr/>
        </p:nvSpPr>
        <p:spPr>
          <a:xfrm>
            <a:off x="4159779" y="2416868"/>
            <a:ext cx="3456040" cy="987552"/>
          </a:xfrm>
          <a:custGeom>
            <a:avLst/>
            <a:gdLst>
              <a:gd name="connsiteX0" fmla="*/ 0 w 3437079"/>
              <a:gd name="connsiteY0" fmla="*/ 0 h 987552"/>
              <a:gd name="connsiteX1" fmla="*/ 3437079 w 3437079"/>
              <a:gd name="connsiteY1" fmla="*/ 0 h 987552"/>
              <a:gd name="connsiteX2" fmla="*/ 3437079 w 3437079"/>
              <a:gd name="connsiteY2" fmla="*/ 987552 h 987552"/>
              <a:gd name="connsiteX3" fmla="*/ 0 w 3437079"/>
              <a:gd name="connsiteY3" fmla="*/ 987552 h 987552"/>
              <a:gd name="connsiteX4" fmla="*/ 0 w 3437079"/>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079" h="987552">
                <a:moveTo>
                  <a:pt x="0" y="0"/>
                </a:moveTo>
                <a:lnTo>
                  <a:pt x="3437079" y="0"/>
                </a:lnTo>
                <a:lnTo>
                  <a:pt x="3437079"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algn="ctr" defTabSz="1689100">
              <a:lnSpc>
                <a:spcPct val="90000"/>
              </a:lnSpc>
              <a:spcBef>
                <a:spcPct val="0"/>
              </a:spcBef>
              <a:spcAft>
                <a:spcPct val="35000"/>
              </a:spcAft>
            </a:pPr>
            <a:endParaRPr lang="en-IE" sz="3200" dirty="0"/>
          </a:p>
          <a:p>
            <a:pPr algn="ctr" defTabSz="1689100">
              <a:lnSpc>
                <a:spcPct val="90000"/>
              </a:lnSpc>
              <a:spcBef>
                <a:spcPct val="0"/>
              </a:spcBef>
              <a:spcAft>
                <a:spcPct val="35000"/>
              </a:spcAft>
            </a:pPr>
            <a:r>
              <a:rPr lang="en-IE" sz="3200" dirty="0"/>
              <a:t>Approx Timing</a:t>
            </a:r>
          </a:p>
          <a:p>
            <a:pPr marL="0" lvl="0" indent="0" algn="ctr" defTabSz="1689100">
              <a:lnSpc>
                <a:spcPct val="90000"/>
              </a:lnSpc>
              <a:spcBef>
                <a:spcPct val="0"/>
              </a:spcBef>
              <a:spcAft>
                <a:spcPct val="35000"/>
              </a:spcAft>
              <a:buNone/>
            </a:pPr>
            <a:endParaRPr lang="en-IE" sz="3800" kern="1200" dirty="0"/>
          </a:p>
        </p:txBody>
      </p:sp>
      <p:sp>
        <p:nvSpPr>
          <p:cNvPr id="11" name="Freeform: Shape 10">
            <a:extLst>
              <a:ext uri="{FF2B5EF4-FFF2-40B4-BE49-F238E27FC236}">
                <a16:creationId xmlns:a16="http://schemas.microsoft.com/office/drawing/2014/main" id="{6BC40840-C836-863F-A5D2-7CEA2BC3C3F9}"/>
              </a:ext>
            </a:extLst>
          </p:cNvPr>
          <p:cNvSpPr/>
          <p:nvPr/>
        </p:nvSpPr>
        <p:spPr>
          <a:xfrm>
            <a:off x="4161927" y="3404441"/>
            <a:ext cx="3456040" cy="3131703"/>
          </a:xfrm>
          <a:custGeom>
            <a:avLst/>
            <a:gdLst>
              <a:gd name="connsiteX0" fmla="*/ 0 w 3456040"/>
              <a:gd name="connsiteY0" fmla="*/ 0 h 3131703"/>
              <a:gd name="connsiteX1" fmla="*/ 3456040 w 3456040"/>
              <a:gd name="connsiteY1" fmla="*/ 0 h 3131703"/>
              <a:gd name="connsiteX2" fmla="*/ 3456040 w 3456040"/>
              <a:gd name="connsiteY2" fmla="*/ 3131703 h 3131703"/>
              <a:gd name="connsiteX3" fmla="*/ 0 w 3456040"/>
              <a:gd name="connsiteY3" fmla="*/ 3131703 h 3131703"/>
              <a:gd name="connsiteX4" fmla="*/ 0 w 3456040"/>
              <a:gd name="connsiteY4" fmla="*/ 0 h 313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040" h="3131703">
                <a:moveTo>
                  <a:pt x="0" y="0"/>
                </a:moveTo>
                <a:lnTo>
                  <a:pt x="3456040" y="0"/>
                </a:lnTo>
                <a:lnTo>
                  <a:pt x="3456040" y="3131703"/>
                </a:lnTo>
                <a:lnTo>
                  <a:pt x="0" y="313170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IE" sz="2400" dirty="0"/>
              <a:t>10</a:t>
            </a:r>
            <a:r>
              <a:rPr lang="en-IE" sz="2400" kern="1200" dirty="0"/>
              <a:t>0% paid in April in advance for next academic year</a:t>
            </a:r>
            <a:endParaRPr lang="en-IE" sz="1600" kern="1200" dirty="0"/>
          </a:p>
          <a:p>
            <a:pPr marL="171450" lvl="1" indent="-171450" algn="l" defTabSz="711200">
              <a:lnSpc>
                <a:spcPct val="90000"/>
              </a:lnSpc>
              <a:spcBef>
                <a:spcPct val="0"/>
              </a:spcBef>
              <a:spcAft>
                <a:spcPct val="15000"/>
              </a:spcAft>
              <a:buChar char="•"/>
            </a:pPr>
            <a:r>
              <a:rPr lang="en-IE" sz="1600" kern="1200" dirty="0"/>
              <a:t>(current year enrolment)</a:t>
            </a:r>
          </a:p>
          <a:p>
            <a:pPr marL="171450" lvl="1" indent="-171450" algn="l" defTabSz="711200">
              <a:lnSpc>
                <a:spcPct val="90000"/>
              </a:lnSpc>
              <a:spcBef>
                <a:spcPct val="0"/>
              </a:spcBef>
              <a:spcAft>
                <a:spcPct val="15000"/>
              </a:spcAft>
              <a:buChar char="•"/>
            </a:pPr>
            <a:endParaRPr lang="en-IE" sz="1600" kern="1200" dirty="0"/>
          </a:p>
          <a:p>
            <a:pPr marL="0" lvl="1" algn="l" defTabSz="1066800">
              <a:lnSpc>
                <a:spcPct val="90000"/>
              </a:lnSpc>
              <a:spcBef>
                <a:spcPct val="0"/>
              </a:spcBef>
              <a:spcAft>
                <a:spcPct val="15000"/>
              </a:spcAft>
            </a:pPr>
            <a:endParaRPr lang="en-IE" sz="1600" kern="1200" dirty="0">
              <a:solidFill>
                <a:prstClr val="black">
                  <a:hueOff val="0"/>
                  <a:satOff val="0"/>
                  <a:lumOff val="0"/>
                  <a:alphaOff val="0"/>
                </a:prstClr>
              </a:solidFill>
              <a:latin typeface="Century Gothic" panose="020B0502020202020204"/>
              <a:ea typeface="+mn-ea"/>
              <a:cs typeface="+mn-cs"/>
            </a:endParaRPr>
          </a:p>
        </p:txBody>
      </p:sp>
      <p:sp>
        <p:nvSpPr>
          <p:cNvPr id="12" name="Freeform: Shape 11">
            <a:extLst>
              <a:ext uri="{FF2B5EF4-FFF2-40B4-BE49-F238E27FC236}">
                <a16:creationId xmlns:a16="http://schemas.microsoft.com/office/drawing/2014/main" id="{4E4317E8-7C35-B12A-A3B2-3DF1620F420B}"/>
              </a:ext>
            </a:extLst>
          </p:cNvPr>
          <p:cNvSpPr/>
          <p:nvPr/>
        </p:nvSpPr>
        <p:spPr>
          <a:xfrm>
            <a:off x="7930206" y="2373202"/>
            <a:ext cx="3445127" cy="987552"/>
          </a:xfrm>
          <a:custGeom>
            <a:avLst/>
            <a:gdLst>
              <a:gd name="connsiteX0" fmla="*/ 0 w 3322918"/>
              <a:gd name="connsiteY0" fmla="*/ 0 h 987552"/>
              <a:gd name="connsiteX1" fmla="*/ 3322918 w 3322918"/>
              <a:gd name="connsiteY1" fmla="*/ 0 h 987552"/>
              <a:gd name="connsiteX2" fmla="*/ 3322918 w 3322918"/>
              <a:gd name="connsiteY2" fmla="*/ 987552 h 987552"/>
              <a:gd name="connsiteX3" fmla="*/ 0 w 3322918"/>
              <a:gd name="connsiteY3" fmla="*/ 987552 h 987552"/>
              <a:gd name="connsiteX4" fmla="*/ 0 w 3322918"/>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918" h="987552">
                <a:moveTo>
                  <a:pt x="0" y="0"/>
                </a:moveTo>
                <a:lnTo>
                  <a:pt x="3322918" y="0"/>
                </a:lnTo>
                <a:lnTo>
                  <a:pt x="3322918"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IE" sz="3200" kern="1200" dirty="0"/>
              <a:t>Purpose</a:t>
            </a:r>
          </a:p>
        </p:txBody>
      </p:sp>
      <p:sp>
        <p:nvSpPr>
          <p:cNvPr id="13" name="Freeform: Shape 12">
            <a:extLst>
              <a:ext uri="{FF2B5EF4-FFF2-40B4-BE49-F238E27FC236}">
                <a16:creationId xmlns:a16="http://schemas.microsoft.com/office/drawing/2014/main" id="{AE3500B5-B4D5-63F9-9276-765FF1C5C52C}"/>
              </a:ext>
            </a:extLst>
          </p:cNvPr>
          <p:cNvSpPr/>
          <p:nvPr/>
        </p:nvSpPr>
        <p:spPr>
          <a:xfrm>
            <a:off x="7930207" y="3378293"/>
            <a:ext cx="3445127" cy="3183978"/>
          </a:xfrm>
          <a:custGeom>
            <a:avLst/>
            <a:gdLst>
              <a:gd name="connsiteX0" fmla="*/ 0 w 3445127"/>
              <a:gd name="connsiteY0" fmla="*/ 0 h 3963779"/>
              <a:gd name="connsiteX1" fmla="*/ 3445127 w 3445127"/>
              <a:gd name="connsiteY1" fmla="*/ 0 h 3963779"/>
              <a:gd name="connsiteX2" fmla="*/ 3445127 w 3445127"/>
              <a:gd name="connsiteY2" fmla="*/ 3963779 h 3963779"/>
              <a:gd name="connsiteX3" fmla="*/ 0 w 3445127"/>
              <a:gd name="connsiteY3" fmla="*/ 3963779 h 3963779"/>
              <a:gd name="connsiteX4" fmla="*/ 0 w 3445127"/>
              <a:gd name="connsiteY4" fmla="*/ 0 h 396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127" h="3963779">
                <a:moveTo>
                  <a:pt x="0" y="0"/>
                </a:moveTo>
                <a:lnTo>
                  <a:pt x="3445127" y="0"/>
                </a:lnTo>
                <a:lnTo>
                  <a:pt x="3445127" y="3963779"/>
                </a:lnTo>
                <a:lnTo>
                  <a:pt x="0" y="39637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342900" lvl="1" indent="-342900" algn="l" defTabSz="1066800">
              <a:lnSpc>
                <a:spcPct val="90000"/>
              </a:lnSpc>
              <a:spcBef>
                <a:spcPct val="0"/>
              </a:spcBef>
              <a:spcAft>
                <a:spcPct val="15000"/>
              </a:spcAft>
              <a:buFont typeface="Arial" panose="020B0604020202020204" pitchFamily="34" charset="0"/>
              <a:buChar char="•"/>
            </a:pPr>
            <a:r>
              <a:rPr lang="en-GB" sz="2000" dirty="0"/>
              <a:t>Improvements to school buildings and grounds</a:t>
            </a:r>
          </a:p>
          <a:p>
            <a:pPr marL="342900" lvl="1" indent="-342900" algn="l" defTabSz="1066800">
              <a:lnSpc>
                <a:spcPct val="90000"/>
              </a:lnSpc>
              <a:spcBef>
                <a:spcPct val="0"/>
              </a:spcBef>
              <a:spcAft>
                <a:spcPct val="15000"/>
              </a:spcAft>
              <a:buFont typeface="Arial" panose="020B0604020202020204" pitchFamily="34" charset="0"/>
              <a:buChar char="•"/>
            </a:pPr>
            <a:r>
              <a:rPr lang="en-GB" sz="2000" dirty="0"/>
              <a:t>The purchase of floor coverings and window blinds</a:t>
            </a:r>
          </a:p>
          <a:p>
            <a:pPr marL="342900" lvl="1" indent="-342900" algn="l" defTabSz="1066800">
              <a:lnSpc>
                <a:spcPct val="90000"/>
              </a:lnSpc>
              <a:spcBef>
                <a:spcPct val="0"/>
              </a:spcBef>
              <a:spcAft>
                <a:spcPct val="15000"/>
              </a:spcAft>
              <a:buFont typeface="Arial" panose="020B0604020202020204" pitchFamily="34" charset="0"/>
              <a:buChar char="•"/>
            </a:pPr>
            <a:r>
              <a:rPr lang="en-GB" sz="2000" dirty="0"/>
              <a:t>The purchase of standard furniture, PE equipment and IT related equipment </a:t>
            </a:r>
            <a:endParaRPr lang="en-IE" sz="2000" kern="1200" dirty="0">
              <a:solidFill>
                <a:schemeClr val="tx1"/>
              </a:solidFill>
            </a:endParaRPr>
          </a:p>
        </p:txBody>
      </p:sp>
      <p:pic>
        <p:nvPicPr>
          <p:cNvPr id="4" name="Picture 3">
            <a:extLst>
              <a:ext uri="{FF2B5EF4-FFF2-40B4-BE49-F238E27FC236}">
                <a16:creationId xmlns:a16="http://schemas.microsoft.com/office/drawing/2014/main" id="{F5244E74-4440-88D9-5291-DA7FC3B1C24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07020" y="5981635"/>
            <a:ext cx="1001049" cy="443798"/>
          </a:xfrm>
          <a:prstGeom prst="rect">
            <a:avLst/>
          </a:prstGeom>
        </p:spPr>
      </p:pic>
    </p:spTree>
    <p:extLst>
      <p:ext uri="{BB962C8B-B14F-4D97-AF65-F5344CB8AC3E}">
        <p14:creationId xmlns:p14="http://schemas.microsoft.com/office/powerpoint/2010/main" val="323362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CB16-A3B8-6DE8-6211-942FD6AF8728}"/>
              </a:ext>
            </a:extLst>
          </p:cNvPr>
          <p:cNvSpPr>
            <a:spLocks noGrp="1"/>
          </p:cNvSpPr>
          <p:nvPr>
            <p:ph type="title"/>
          </p:nvPr>
        </p:nvSpPr>
        <p:spPr/>
        <p:txBody>
          <a:bodyPr>
            <a:normAutofit fontScale="90000"/>
          </a:bodyPr>
          <a:lstStyle/>
          <a:p>
            <a:r>
              <a:rPr lang="en-IE" sz="5300" dirty="0"/>
              <a:t>DEIS Grant</a:t>
            </a:r>
            <a:br>
              <a:rPr lang="en-IE" dirty="0"/>
            </a:br>
            <a:r>
              <a:rPr lang="en-IE" sz="1800" dirty="0"/>
              <a:t>General purpose under 6 DEIS headings (see below)</a:t>
            </a:r>
          </a:p>
        </p:txBody>
      </p:sp>
      <p:sp>
        <p:nvSpPr>
          <p:cNvPr id="3" name="Slide Number Placeholder 2">
            <a:extLst>
              <a:ext uri="{FF2B5EF4-FFF2-40B4-BE49-F238E27FC236}">
                <a16:creationId xmlns:a16="http://schemas.microsoft.com/office/drawing/2014/main" id="{B1BD8622-FAB1-2F14-DA43-49A5ACFBF861}"/>
              </a:ext>
            </a:extLst>
          </p:cNvPr>
          <p:cNvSpPr>
            <a:spLocks noGrp="1"/>
          </p:cNvSpPr>
          <p:nvPr>
            <p:ph type="sldNum" sz="quarter" idx="12"/>
          </p:nvPr>
        </p:nvSpPr>
        <p:spPr/>
        <p:txBody>
          <a:bodyPr/>
          <a:lstStyle/>
          <a:p>
            <a:fld id="{9FF96B15-8338-45D5-A943-561235072D66}" type="slidenum">
              <a:rPr lang="en-US" noProof="0" smtClean="0"/>
              <a:t>17</a:t>
            </a:fld>
            <a:endParaRPr lang="en-US" noProof="0" dirty="0"/>
          </a:p>
        </p:txBody>
      </p:sp>
      <p:sp>
        <p:nvSpPr>
          <p:cNvPr id="8" name="Freeform: Shape 7">
            <a:extLst>
              <a:ext uri="{FF2B5EF4-FFF2-40B4-BE49-F238E27FC236}">
                <a16:creationId xmlns:a16="http://schemas.microsoft.com/office/drawing/2014/main" id="{747D2FA8-9409-62A9-C549-8652B86A84A1}"/>
              </a:ext>
            </a:extLst>
          </p:cNvPr>
          <p:cNvSpPr/>
          <p:nvPr/>
        </p:nvSpPr>
        <p:spPr>
          <a:xfrm>
            <a:off x="734423" y="2297847"/>
            <a:ext cx="3123964" cy="961425"/>
          </a:xfrm>
          <a:custGeom>
            <a:avLst/>
            <a:gdLst>
              <a:gd name="connsiteX0" fmla="*/ 0 w 2910639"/>
              <a:gd name="connsiteY0" fmla="*/ 0 h 987552"/>
              <a:gd name="connsiteX1" fmla="*/ 2910639 w 2910639"/>
              <a:gd name="connsiteY1" fmla="*/ 0 h 987552"/>
              <a:gd name="connsiteX2" fmla="*/ 2910639 w 2910639"/>
              <a:gd name="connsiteY2" fmla="*/ 987552 h 987552"/>
              <a:gd name="connsiteX3" fmla="*/ 0 w 2910639"/>
              <a:gd name="connsiteY3" fmla="*/ 987552 h 987552"/>
              <a:gd name="connsiteX4" fmla="*/ 0 w 2910639"/>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0639" h="987552">
                <a:moveTo>
                  <a:pt x="0" y="0"/>
                </a:moveTo>
                <a:lnTo>
                  <a:pt x="2910639" y="0"/>
                </a:lnTo>
                <a:lnTo>
                  <a:pt x="2910639"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IE" sz="3200" kern="1200" dirty="0"/>
              <a:t>Rate</a:t>
            </a:r>
          </a:p>
        </p:txBody>
      </p:sp>
      <p:sp>
        <p:nvSpPr>
          <p:cNvPr id="9" name="Freeform: Shape 8">
            <a:extLst>
              <a:ext uri="{FF2B5EF4-FFF2-40B4-BE49-F238E27FC236}">
                <a16:creationId xmlns:a16="http://schemas.microsoft.com/office/drawing/2014/main" id="{1A0C7C4D-0A1D-C1D9-A420-D19E57E422EB}"/>
              </a:ext>
            </a:extLst>
          </p:cNvPr>
          <p:cNvSpPr/>
          <p:nvPr/>
        </p:nvSpPr>
        <p:spPr>
          <a:xfrm>
            <a:off x="734423" y="3285399"/>
            <a:ext cx="3123964" cy="3276850"/>
          </a:xfrm>
          <a:custGeom>
            <a:avLst/>
            <a:gdLst>
              <a:gd name="connsiteX0" fmla="*/ 0 w 2966214"/>
              <a:gd name="connsiteY0" fmla="*/ 0 h 3963779"/>
              <a:gd name="connsiteX1" fmla="*/ 2966214 w 2966214"/>
              <a:gd name="connsiteY1" fmla="*/ 0 h 3963779"/>
              <a:gd name="connsiteX2" fmla="*/ 2966214 w 2966214"/>
              <a:gd name="connsiteY2" fmla="*/ 3963779 h 3963779"/>
              <a:gd name="connsiteX3" fmla="*/ 0 w 2966214"/>
              <a:gd name="connsiteY3" fmla="*/ 3963779 h 3963779"/>
              <a:gd name="connsiteX4" fmla="*/ 0 w 2966214"/>
              <a:gd name="connsiteY4" fmla="*/ 0 h 396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6214" h="3963779">
                <a:moveTo>
                  <a:pt x="0" y="0"/>
                </a:moveTo>
                <a:lnTo>
                  <a:pt x="2966214" y="0"/>
                </a:lnTo>
                <a:lnTo>
                  <a:pt x="2966214" y="3963779"/>
                </a:lnTo>
                <a:lnTo>
                  <a:pt x="0" y="39637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IE" sz="2200" kern="1200" dirty="0"/>
              <a:t>€</a:t>
            </a:r>
            <a:r>
              <a:rPr lang="en-IE" sz="2200" dirty="0"/>
              <a:t> Varies</a:t>
            </a:r>
          </a:p>
          <a:p>
            <a:pPr marL="0" lvl="1" algn="l" defTabSz="1066800">
              <a:lnSpc>
                <a:spcPct val="90000"/>
              </a:lnSpc>
              <a:spcBef>
                <a:spcPct val="0"/>
              </a:spcBef>
              <a:spcAft>
                <a:spcPct val="15000"/>
              </a:spcAft>
            </a:pPr>
            <a:r>
              <a:rPr lang="en-GB" sz="2400" dirty="0"/>
              <a:t>based on the level of concentrated disadvantage in each school</a:t>
            </a:r>
            <a:endParaRPr lang="en-IE" sz="2400" dirty="0"/>
          </a:p>
        </p:txBody>
      </p:sp>
      <p:sp>
        <p:nvSpPr>
          <p:cNvPr id="10" name="Freeform: Shape 9">
            <a:extLst>
              <a:ext uri="{FF2B5EF4-FFF2-40B4-BE49-F238E27FC236}">
                <a16:creationId xmlns:a16="http://schemas.microsoft.com/office/drawing/2014/main" id="{1341E1CC-F3F7-5A53-F2EE-1DF059D0DBB4}"/>
              </a:ext>
            </a:extLst>
          </p:cNvPr>
          <p:cNvSpPr/>
          <p:nvPr/>
        </p:nvSpPr>
        <p:spPr>
          <a:xfrm>
            <a:off x="4077537" y="2297847"/>
            <a:ext cx="3456040" cy="987552"/>
          </a:xfrm>
          <a:custGeom>
            <a:avLst/>
            <a:gdLst>
              <a:gd name="connsiteX0" fmla="*/ 0 w 3437079"/>
              <a:gd name="connsiteY0" fmla="*/ 0 h 987552"/>
              <a:gd name="connsiteX1" fmla="*/ 3437079 w 3437079"/>
              <a:gd name="connsiteY1" fmla="*/ 0 h 987552"/>
              <a:gd name="connsiteX2" fmla="*/ 3437079 w 3437079"/>
              <a:gd name="connsiteY2" fmla="*/ 987552 h 987552"/>
              <a:gd name="connsiteX3" fmla="*/ 0 w 3437079"/>
              <a:gd name="connsiteY3" fmla="*/ 987552 h 987552"/>
              <a:gd name="connsiteX4" fmla="*/ 0 w 3437079"/>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079" h="987552">
                <a:moveTo>
                  <a:pt x="0" y="0"/>
                </a:moveTo>
                <a:lnTo>
                  <a:pt x="3437079" y="0"/>
                </a:lnTo>
                <a:lnTo>
                  <a:pt x="3437079"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algn="ctr" defTabSz="1689100">
              <a:lnSpc>
                <a:spcPct val="90000"/>
              </a:lnSpc>
              <a:spcBef>
                <a:spcPct val="0"/>
              </a:spcBef>
              <a:spcAft>
                <a:spcPct val="35000"/>
              </a:spcAft>
            </a:pPr>
            <a:endParaRPr lang="en-IE" sz="3200" dirty="0"/>
          </a:p>
          <a:p>
            <a:pPr algn="ctr" defTabSz="1689100">
              <a:lnSpc>
                <a:spcPct val="90000"/>
              </a:lnSpc>
              <a:spcBef>
                <a:spcPct val="0"/>
              </a:spcBef>
              <a:spcAft>
                <a:spcPct val="35000"/>
              </a:spcAft>
            </a:pPr>
            <a:r>
              <a:rPr lang="en-IE" sz="3200" dirty="0"/>
              <a:t>Approx Timing</a:t>
            </a:r>
          </a:p>
          <a:p>
            <a:pPr marL="0" lvl="0" indent="0" algn="ctr" defTabSz="1689100">
              <a:lnSpc>
                <a:spcPct val="90000"/>
              </a:lnSpc>
              <a:spcBef>
                <a:spcPct val="0"/>
              </a:spcBef>
              <a:spcAft>
                <a:spcPct val="35000"/>
              </a:spcAft>
              <a:buNone/>
            </a:pPr>
            <a:endParaRPr lang="en-IE" sz="3800" kern="1200" dirty="0"/>
          </a:p>
        </p:txBody>
      </p:sp>
      <p:sp>
        <p:nvSpPr>
          <p:cNvPr id="11" name="Freeform: Shape 10">
            <a:extLst>
              <a:ext uri="{FF2B5EF4-FFF2-40B4-BE49-F238E27FC236}">
                <a16:creationId xmlns:a16="http://schemas.microsoft.com/office/drawing/2014/main" id="{6BC40840-C836-863F-A5D2-7CEA2BC3C3F9}"/>
              </a:ext>
            </a:extLst>
          </p:cNvPr>
          <p:cNvSpPr/>
          <p:nvPr/>
        </p:nvSpPr>
        <p:spPr>
          <a:xfrm>
            <a:off x="4079685" y="3285420"/>
            <a:ext cx="3456040" cy="3276850"/>
          </a:xfrm>
          <a:custGeom>
            <a:avLst/>
            <a:gdLst>
              <a:gd name="connsiteX0" fmla="*/ 0 w 3456040"/>
              <a:gd name="connsiteY0" fmla="*/ 0 h 3131703"/>
              <a:gd name="connsiteX1" fmla="*/ 3456040 w 3456040"/>
              <a:gd name="connsiteY1" fmla="*/ 0 h 3131703"/>
              <a:gd name="connsiteX2" fmla="*/ 3456040 w 3456040"/>
              <a:gd name="connsiteY2" fmla="*/ 3131703 h 3131703"/>
              <a:gd name="connsiteX3" fmla="*/ 0 w 3456040"/>
              <a:gd name="connsiteY3" fmla="*/ 3131703 h 3131703"/>
              <a:gd name="connsiteX4" fmla="*/ 0 w 3456040"/>
              <a:gd name="connsiteY4" fmla="*/ 0 h 313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040" h="3131703">
                <a:moveTo>
                  <a:pt x="0" y="0"/>
                </a:moveTo>
                <a:lnTo>
                  <a:pt x="3456040" y="0"/>
                </a:lnTo>
                <a:lnTo>
                  <a:pt x="3456040" y="3131703"/>
                </a:lnTo>
                <a:lnTo>
                  <a:pt x="0" y="313170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IE" sz="2400" dirty="0"/>
              <a:t>10</a:t>
            </a:r>
            <a:r>
              <a:rPr lang="en-IE" sz="2400" kern="1200" dirty="0"/>
              <a:t>0% paid in June in advance for next academic year</a:t>
            </a:r>
            <a:endParaRPr lang="en-IE" sz="1600" kern="1200" dirty="0"/>
          </a:p>
          <a:p>
            <a:pPr marL="0" lvl="1" algn="l" defTabSz="711200">
              <a:lnSpc>
                <a:spcPct val="90000"/>
              </a:lnSpc>
              <a:spcBef>
                <a:spcPct val="0"/>
              </a:spcBef>
              <a:spcAft>
                <a:spcPct val="15000"/>
              </a:spcAft>
            </a:pPr>
            <a:endParaRPr lang="en-IE" sz="1600" kern="1200" dirty="0"/>
          </a:p>
          <a:p>
            <a:pPr marL="0" lvl="1" algn="l" defTabSz="1066800">
              <a:lnSpc>
                <a:spcPct val="90000"/>
              </a:lnSpc>
              <a:spcBef>
                <a:spcPct val="0"/>
              </a:spcBef>
              <a:spcAft>
                <a:spcPct val="15000"/>
              </a:spcAft>
            </a:pPr>
            <a:endParaRPr lang="en-IE" sz="1600" kern="1200" dirty="0">
              <a:solidFill>
                <a:prstClr val="black">
                  <a:hueOff val="0"/>
                  <a:satOff val="0"/>
                  <a:lumOff val="0"/>
                  <a:alphaOff val="0"/>
                </a:prstClr>
              </a:solidFill>
              <a:latin typeface="Century Gothic" panose="020B0502020202020204"/>
              <a:ea typeface="+mn-ea"/>
              <a:cs typeface="+mn-cs"/>
            </a:endParaRPr>
          </a:p>
        </p:txBody>
      </p:sp>
      <p:sp>
        <p:nvSpPr>
          <p:cNvPr id="12" name="Freeform: Shape 11">
            <a:extLst>
              <a:ext uri="{FF2B5EF4-FFF2-40B4-BE49-F238E27FC236}">
                <a16:creationId xmlns:a16="http://schemas.microsoft.com/office/drawing/2014/main" id="{4E4317E8-7C35-B12A-A3B2-3DF1620F420B}"/>
              </a:ext>
            </a:extLst>
          </p:cNvPr>
          <p:cNvSpPr/>
          <p:nvPr/>
        </p:nvSpPr>
        <p:spPr>
          <a:xfrm>
            <a:off x="7847964" y="2254181"/>
            <a:ext cx="3609612" cy="987552"/>
          </a:xfrm>
          <a:custGeom>
            <a:avLst/>
            <a:gdLst>
              <a:gd name="connsiteX0" fmla="*/ 0 w 3322918"/>
              <a:gd name="connsiteY0" fmla="*/ 0 h 987552"/>
              <a:gd name="connsiteX1" fmla="*/ 3322918 w 3322918"/>
              <a:gd name="connsiteY1" fmla="*/ 0 h 987552"/>
              <a:gd name="connsiteX2" fmla="*/ 3322918 w 3322918"/>
              <a:gd name="connsiteY2" fmla="*/ 987552 h 987552"/>
              <a:gd name="connsiteX3" fmla="*/ 0 w 3322918"/>
              <a:gd name="connsiteY3" fmla="*/ 987552 h 987552"/>
              <a:gd name="connsiteX4" fmla="*/ 0 w 3322918"/>
              <a:gd name="connsiteY4" fmla="*/ 0 h 98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918" h="987552">
                <a:moveTo>
                  <a:pt x="0" y="0"/>
                </a:moveTo>
                <a:lnTo>
                  <a:pt x="3322918" y="0"/>
                </a:lnTo>
                <a:lnTo>
                  <a:pt x="3322918" y="987552"/>
                </a:lnTo>
                <a:lnTo>
                  <a:pt x="0" y="9875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IE" sz="3200" kern="1200" dirty="0"/>
              <a:t>Purpose</a:t>
            </a:r>
          </a:p>
        </p:txBody>
      </p:sp>
      <p:sp>
        <p:nvSpPr>
          <p:cNvPr id="13" name="Freeform: Shape 12">
            <a:extLst>
              <a:ext uri="{FF2B5EF4-FFF2-40B4-BE49-F238E27FC236}">
                <a16:creationId xmlns:a16="http://schemas.microsoft.com/office/drawing/2014/main" id="{AE3500B5-B4D5-63F9-9276-765FF1C5C52C}"/>
              </a:ext>
            </a:extLst>
          </p:cNvPr>
          <p:cNvSpPr/>
          <p:nvPr/>
        </p:nvSpPr>
        <p:spPr>
          <a:xfrm>
            <a:off x="7847965" y="3259271"/>
            <a:ext cx="3609611" cy="3302999"/>
          </a:xfrm>
          <a:custGeom>
            <a:avLst/>
            <a:gdLst>
              <a:gd name="connsiteX0" fmla="*/ 0 w 3445127"/>
              <a:gd name="connsiteY0" fmla="*/ 0 h 3963779"/>
              <a:gd name="connsiteX1" fmla="*/ 3445127 w 3445127"/>
              <a:gd name="connsiteY1" fmla="*/ 0 h 3963779"/>
              <a:gd name="connsiteX2" fmla="*/ 3445127 w 3445127"/>
              <a:gd name="connsiteY2" fmla="*/ 3963779 h 3963779"/>
              <a:gd name="connsiteX3" fmla="*/ 0 w 3445127"/>
              <a:gd name="connsiteY3" fmla="*/ 3963779 h 3963779"/>
              <a:gd name="connsiteX4" fmla="*/ 0 w 3445127"/>
              <a:gd name="connsiteY4" fmla="*/ 0 h 396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127" h="3963779">
                <a:moveTo>
                  <a:pt x="0" y="0"/>
                </a:moveTo>
                <a:lnTo>
                  <a:pt x="3445127" y="0"/>
                </a:lnTo>
                <a:lnTo>
                  <a:pt x="3445127" y="3963779"/>
                </a:lnTo>
                <a:lnTo>
                  <a:pt x="0" y="39637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ct val="90000"/>
              </a:lnSpc>
              <a:spcBef>
                <a:spcPct val="0"/>
              </a:spcBef>
              <a:spcAft>
                <a:spcPct val="15000"/>
              </a:spcAft>
              <a:buChar char="•"/>
            </a:pPr>
            <a:r>
              <a:rPr lang="en-GB" sz="1600" dirty="0"/>
              <a:t>To support students at greatest risk of educational disadvantage and to improve their educational outcomes under 6 headings:</a:t>
            </a:r>
          </a:p>
          <a:p>
            <a:pPr marL="546100" lvl="2" indent="-342900" defTabSz="1066800">
              <a:lnSpc>
                <a:spcPct val="90000"/>
              </a:lnSpc>
              <a:spcBef>
                <a:spcPct val="0"/>
              </a:spcBef>
              <a:spcAft>
                <a:spcPct val="15000"/>
              </a:spcAft>
              <a:buFont typeface="+mj-lt"/>
              <a:buAutoNum type="arabicPeriod"/>
            </a:pPr>
            <a:r>
              <a:rPr lang="en-GB" sz="1600" dirty="0"/>
              <a:t>Attendance</a:t>
            </a:r>
          </a:p>
          <a:p>
            <a:pPr marL="546100" lvl="2" indent="-342900" defTabSz="1066800">
              <a:lnSpc>
                <a:spcPct val="90000"/>
              </a:lnSpc>
              <a:spcBef>
                <a:spcPct val="0"/>
              </a:spcBef>
              <a:spcAft>
                <a:spcPct val="15000"/>
              </a:spcAft>
              <a:buFont typeface="+mj-lt"/>
              <a:buAutoNum type="arabicPeriod"/>
            </a:pPr>
            <a:r>
              <a:rPr lang="en-GB" sz="1600" dirty="0"/>
              <a:t>Retention</a:t>
            </a:r>
          </a:p>
          <a:p>
            <a:pPr marL="546100" lvl="2" indent="-342900" defTabSz="1066800">
              <a:lnSpc>
                <a:spcPct val="90000"/>
              </a:lnSpc>
              <a:spcBef>
                <a:spcPct val="0"/>
              </a:spcBef>
              <a:spcAft>
                <a:spcPct val="15000"/>
              </a:spcAft>
              <a:buFont typeface="+mj-lt"/>
              <a:buAutoNum type="arabicPeriod"/>
            </a:pPr>
            <a:r>
              <a:rPr lang="en-GB" sz="1600" dirty="0"/>
              <a:t>Literacy </a:t>
            </a:r>
          </a:p>
          <a:p>
            <a:pPr marL="546100" lvl="2" indent="-342900" defTabSz="1066800">
              <a:lnSpc>
                <a:spcPct val="90000"/>
              </a:lnSpc>
              <a:spcBef>
                <a:spcPct val="0"/>
              </a:spcBef>
              <a:spcAft>
                <a:spcPct val="15000"/>
              </a:spcAft>
              <a:buFont typeface="+mj-lt"/>
              <a:buAutoNum type="arabicPeriod"/>
            </a:pPr>
            <a:r>
              <a:rPr lang="en-GB" sz="1600" dirty="0"/>
              <a:t>Numeracy</a:t>
            </a:r>
          </a:p>
          <a:p>
            <a:pPr marL="546100" lvl="2" indent="-342900" defTabSz="1066800">
              <a:lnSpc>
                <a:spcPct val="90000"/>
              </a:lnSpc>
              <a:spcBef>
                <a:spcPct val="0"/>
              </a:spcBef>
              <a:spcAft>
                <a:spcPct val="15000"/>
              </a:spcAft>
              <a:buFont typeface="+mj-lt"/>
              <a:buAutoNum type="arabicPeriod"/>
            </a:pPr>
            <a:r>
              <a:rPr lang="en-GB" sz="1600" dirty="0"/>
              <a:t>Supporting educational transitions</a:t>
            </a:r>
          </a:p>
          <a:p>
            <a:pPr marL="546100" lvl="2" indent="-342900" defTabSz="1066800">
              <a:lnSpc>
                <a:spcPct val="90000"/>
              </a:lnSpc>
              <a:spcBef>
                <a:spcPct val="0"/>
              </a:spcBef>
              <a:spcAft>
                <a:spcPct val="15000"/>
              </a:spcAft>
              <a:buFont typeface="+mj-lt"/>
              <a:buAutoNum type="arabicPeriod"/>
            </a:pPr>
            <a:r>
              <a:rPr lang="en-GB" sz="1600" dirty="0"/>
              <a:t>Partnership with parents and others</a:t>
            </a:r>
            <a:endParaRPr lang="en-IE" sz="1600" dirty="0"/>
          </a:p>
        </p:txBody>
      </p:sp>
      <p:pic>
        <p:nvPicPr>
          <p:cNvPr id="4" name="Picture 3">
            <a:extLst>
              <a:ext uri="{FF2B5EF4-FFF2-40B4-BE49-F238E27FC236}">
                <a16:creationId xmlns:a16="http://schemas.microsoft.com/office/drawing/2014/main" id="{9CD8EC9E-43DB-C676-61AE-5300F4CC287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024778" y="6118473"/>
            <a:ext cx="1001049" cy="443798"/>
          </a:xfrm>
          <a:prstGeom prst="rect">
            <a:avLst/>
          </a:prstGeom>
        </p:spPr>
      </p:pic>
    </p:spTree>
    <p:extLst>
      <p:ext uri="{BB962C8B-B14F-4D97-AF65-F5344CB8AC3E}">
        <p14:creationId xmlns:p14="http://schemas.microsoft.com/office/powerpoint/2010/main" val="62738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CB16-A3B8-6DE8-6211-942FD6AF8728}"/>
              </a:ext>
            </a:extLst>
          </p:cNvPr>
          <p:cNvSpPr>
            <a:spLocks noGrp="1"/>
          </p:cNvSpPr>
          <p:nvPr>
            <p:ph type="title"/>
          </p:nvPr>
        </p:nvSpPr>
        <p:spPr/>
        <p:txBody>
          <a:bodyPr>
            <a:noAutofit/>
          </a:bodyPr>
          <a:lstStyle/>
          <a:p>
            <a:r>
              <a:rPr lang="en-IE" sz="4800" dirty="0"/>
              <a:t>Other Grants</a:t>
            </a:r>
          </a:p>
        </p:txBody>
      </p:sp>
      <p:sp>
        <p:nvSpPr>
          <p:cNvPr id="3" name="Slide Number Placeholder 2">
            <a:extLst>
              <a:ext uri="{FF2B5EF4-FFF2-40B4-BE49-F238E27FC236}">
                <a16:creationId xmlns:a16="http://schemas.microsoft.com/office/drawing/2014/main" id="{B1BD8622-FAB1-2F14-DA43-49A5ACFBF861}"/>
              </a:ext>
            </a:extLst>
          </p:cNvPr>
          <p:cNvSpPr>
            <a:spLocks noGrp="1"/>
          </p:cNvSpPr>
          <p:nvPr>
            <p:ph type="sldNum" sz="quarter" idx="12"/>
          </p:nvPr>
        </p:nvSpPr>
        <p:spPr/>
        <p:txBody>
          <a:bodyPr/>
          <a:lstStyle/>
          <a:p>
            <a:fld id="{9FF96B15-8338-45D5-A943-561235072D66}" type="slidenum">
              <a:rPr lang="en-US" noProof="0" smtClean="0"/>
              <a:t>18</a:t>
            </a:fld>
            <a:endParaRPr lang="en-US" noProof="0" dirty="0"/>
          </a:p>
        </p:txBody>
      </p:sp>
      <p:sp>
        <p:nvSpPr>
          <p:cNvPr id="21" name="Freeform: Shape 20">
            <a:extLst>
              <a:ext uri="{FF2B5EF4-FFF2-40B4-BE49-F238E27FC236}">
                <a16:creationId xmlns:a16="http://schemas.microsoft.com/office/drawing/2014/main" id="{1549396E-F5C8-BA9B-A776-8A8E4183F608}"/>
              </a:ext>
            </a:extLst>
          </p:cNvPr>
          <p:cNvSpPr/>
          <p:nvPr/>
        </p:nvSpPr>
        <p:spPr>
          <a:xfrm rot="10800000">
            <a:off x="834913" y="3557921"/>
            <a:ext cx="10522174" cy="16719"/>
          </a:xfrm>
          <a:custGeom>
            <a:avLst/>
            <a:gdLst>
              <a:gd name="connsiteX0" fmla="*/ 0 w 10522174"/>
              <a:gd name="connsiteY0" fmla="*/ 0 h 16717"/>
              <a:gd name="connsiteX1" fmla="*/ 10522174 w 10522174"/>
              <a:gd name="connsiteY1" fmla="*/ 0 h 16717"/>
              <a:gd name="connsiteX2" fmla="*/ 10522174 w 10522174"/>
              <a:gd name="connsiteY2" fmla="*/ 16717 h 16717"/>
              <a:gd name="connsiteX3" fmla="*/ 0 w 10522174"/>
              <a:gd name="connsiteY3" fmla="*/ 16717 h 16717"/>
              <a:gd name="connsiteX4" fmla="*/ 0 w 10522174"/>
              <a:gd name="connsiteY4" fmla="*/ 0 h 16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2174" h="16717">
                <a:moveTo>
                  <a:pt x="10522174" y="1"/>
                </a:moveTo>
                <a:lnTo>
                  <a:pt x="0" y="1"/>
                </a:lnTo>
                <a:lnTo>
                  <a:pt x="0" y="16716"/>
                </a:lnTo>
                <a:lnTo>
                  <a:pt x="10522174" y="16716"/>
                </a:lnTo>
                <a:lnTo>
                  <a:pt x="10522174" y="1"/>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4079" tIns="6350" rIns="35560" bIns="6351" numCol="1" spcCol="1270" anchor="t" anchorCtr="0">
            <a:noAutofit/>
          </a:bodyPr>
          <a:lstStyle/>
          <a:p>
            <a:pPr marL="57150" lvl="1" indent="-57150" algn="l" defTabSz="177800">
              <a:lnSpc>
                <a:spcPct val="90000"/>
              </a:lnSpc>
              <a:spcBef>
                <a:spcPct val="0"/>
              </a:spcBef>
              <a:spcAft>
                <a:spcPct val="20000"/>
              </a:spcAft>
              <a:buChar char="•"/>
            </a:pPr>
            <a:endParaRPr lang="en-IE" sz="400" kern="1200" dirty="0"/>
          </a:p>
        </p:txBody>
      </p:sp>
      <p:sp>
        <p:nvSpPr>
          <p:cNvPr id="23" name="Freeform: Shape 22">
            <a:extLst>
              <a:ext uri="{FF2B5EF4-FFF2-40B4-BE49-F238E27FC236}">
                <a16:creationId xmlns:a16="http://schemas.microsoft.com/office/drawing/2014/main" id="{BE3F6C62-5426-A383-6A22-D0B5A135AD8F}"/>
              </a:ext>
            </a:extLst>
          </p:cNvPr>
          <p:cNvSpPr/>
          <p:nvPr/>
        </p:nvSpPr>
        <p:spPr>
          <a:xfrm>
            <a:off x="834913" y="5101334"/>
            <a:ext cx="10522174" cy="62362"/>
          </a:xfrm>
          <a:custGeom>
            <a:avLst/>
            <a:gdLst>
              <a:gd name="connsiteX0" fmla="*/ 0 w 10522174"/>
              <a:gd name="connsiteY0" fmla="*/ 0 h 62362"/>
              <a:gd name="connsiteX1" fmla="*/ 10522174 w 10522174"/>
              <a:gd name="connsiteY1" fmla="*/ 0 h 62362"/>
              <a:gd name="connsiteX2" fmla="*/ 10522174 w 10522174"/>
              <a:gd name="connsiteY2" fmla="*/ 62362 h 62362"/>
              <a:gd name="connsiteX3" fmla="*/ 0 w 10522174"/>
              <a:gd name="connsiteY3" fmla="*/ 62362 h 62362"/>
              <a:gd name="connsiteX4" fmla="*/ 0 w 10522174"/>
              <a:gd name="connsiteY4" fmla="*/ 0 h 6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2174" h="62362">
                <a:moveTo>
                  <a:pt x="0" y="0"/>
                </a:moveTo>
                <a:lnTo>
                  <a:pt x="10522174" y="0"/>
                </a:lnTo>
                <a:lnTo>
                  <a:pt x="10522174" y="62362"/>
                </a:lnTo>
                <a:lnTo>
                  <a:pt x="0" y="623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4079"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IE" sz="400" kern="1200"/>
          </a:p>
        </p:txBody>
      </p:sp>
      <p:grpSp>
        <p:nvGrpSpPr>
          <p:cNvPr id="25" name="Group 24">
            <a:extLst>
              <a:ext uri="{FF2B5EF4-FFF2-40B4-BE49-F238E27FC236}">
                <a16:creationId xmlns:a16="http://schemas.microsoft.com/office/drawing/2014/main" id="{FDA86EC3-2989-F72A-3A2F-CDB58AA3D905}"/>
              </a:ext>
            </a:extLst>
          </p:cNvPr>
          <p:cNvGrpSpPr/>
          <p:nvPr/>
        </p:nvGrpSpPr>
        <p:grpSpPr>
          <a:xfrm>
            <a:off x="834912" y="2011326"/>
            <a:ext cx="10522174" cy="1526694"/>
            <a:chOff x="834913" y="2031228"/>
            <a:chExt cx="10522174" cy="1526694"/>
          </a:xfrm>
        </p:grpSpPr>
        <p:sp>
          <p:nvSpPr>
            <p:cNvPr id="20" name="Freeform: Shape 19">
              <a:extLst>
                <a:ext uri="{FF2B5EF4-FFF2-40B4-BE49-F238E27FC236}">
                  <a16:creationId xmlns:a16="http://schemas.microsoft.com/office/drawing/2014/main" id="{C9B8F3FE-06D9-C172-FAFD-D99F074930B3}"/>
                </a:ext>
              </a:extLst>
            </p:cNvPr>
            <p:cNvSpPr/>
            <p:nvPr/>
          </p:nvSpPr>
          <p:spPr>
            <a:xfrm>
              <a:off x="834913" y="2031228"/>
              <a:ext cx="10522174" cy="1526694"/>
            </a:xfrm>
            <a:custGeom>
              <a:avLst/>
              <a:gdLst>
                <a:gd name="connsiteX0" fmla="*/ 0 w 10522174"/>
                <a:gd name="connsiteY0" fmla="*/ 254454 h 1526694"/>
                <a:gd name="connsiteX1" fmla="*/ 254454 w 10522174"/>
                <a:gd name="connsiteY1" fmla="*/ 0 h 1526694"/>
                <a:gd name="connsiteX2" fmla="*/ 10267720 w 10522174"/>
                <a:gd name="connsiteY2" fmla="*/ 0 h 1526694"/>
                <a:gd name="connsiteX3" fmla="*/ 10522174 w 10522174"/>
                <a:gd name="connsiteY3" fmla="*/ 254454 h 1526694"/>
                <a:gd name="connsiteX4" fmla="*/ 10522174 w 10522174"/>
                <a:gd name="connsiteY4" fmla="*/ 1272240 h 1526694"/>
                <a:gd name="connsiteX5" fmla="*/ 10267720 w 10522174"/>
                <a:gd name="connsiteY5" fmla="*/ 1526694 h 1526694"/>
                <a:gd name="connsiteX6" fmla="*/ 254454 w 10522174"/>
                <a:gd name="connsiteY6" fmla="*/ 1526694 h 1526694"/>
                <a:gd name="connsiteX7" fmla="*/ 0 w 10522174"/>
                <a:gd name="connsiteY7" fmla="*/ 1272240 h 1526694"/>
                <a:gd name="connsiteX8" fmla="*/ 0 w 10522174"/>
                <a:gd name="connsiteY8" fmla="*/ 254454 h 15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22174" h="1526694">
                  <a:moveTo>
                    <a:pt x="0" y="254454"/>
                  </a:moveTo>
                  <a:cubicBezTo>
                    <a:pt x="0" y="113923"/>
                    <a:pt x="113923" y="0"/>
                    <a:pt x="254454" y="0"/>
                  </a:cubicBezTo>
                  <a:lnTo>
                    <a:pt x="10267720" y="0"/>
                  </a:lnTo>
                  <a:cubicBezTo>
                    <a:pt x="10408251" y="0"/>
                    <a:pt x="10522174" y="113923"/>
                    <a:pt x="10522174" y="254454"/>
                  </a:cubicBezTo>
                  <a:lnTo>
                    <a:pt x="10522174" y="1272240"/>
                  </a:lnTo>
                  <a:cubicBezTo>
                    <a:pt x="10522174" y="1412771"/>
                    <a:pt x="10408251" y="1526694"/>
                    <a:pt x="10267720" y="1526694"/>
                  </a:cubicBezTo>
                  <a:lnTo>
                    <a:pt x="254454" y="1526694"/>
                  </a:lnTo>
                  <a:cubicBezTo>
                    <a:pt x="113923" y="1526694"/>
                    <a:pt x="0" y="1412771"/>
                    <a:pt x="0" y="1272240"/>
                  </a:cubicBezTo>
                  <a:lnTo>
                    <a:pt x="0" y="254454"/>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1207" tIns="181207" rIns="181207" bIns="181207" numCol="1" spcCol="1270" anchor="t" anchorCtr="0">
              <a:noAutofit/>
            </a:bodyPr>
            <a:lstStyle/>
            <a:p>
              <a:pPr marL="0" lvl="0" indent="0" algn="l" defTabSz="1244600">
                <a:lnSpc>
                  <a:spcPct val="90000"/>
                </a:lnSpc>
                <a:spcBef>
                  <a:spcPct val="0"/>
                </a:spcBef>
                <a:spcAft>
                  <a:spcPct val="35000"/>
                </a:spcAft>
                <a:buNone/>
              </a:pPr>
              <a:r>
                <a:rPr lang="en-IE" sz="2800" b="1" kern="1200" dirty="0">
                  <a:solidFill>
                    <a:schemeClr val="tx1"/>
                  </a:solidFill>
                </a:rPr>
                <a:t>School Meals Grant -</a:t>
              </a:r>
              <a:r>
                <a:rPr lang="en-IE" sz="2000" b="1" kern="1200" dirty="0">
                  <a:solidFill>
                    <a:schemeClr val="tx1"/>
                  </a:solidFill>
                </a:rPr>
                <a:t> </a:t>
              </a:r>
              <a:r>
                <a:rPr lang="en-IE" sz="2000" b="0" kern="1200" dirty="0">
                  <a:solidFill>
                    <a:schemeClr val="tx1"/>
                  </a:solidFill>
                </a:rPr>
                <a:t>Specific purpose ringfenced grant</a:t>
              </a:r>
            </a:p>
            <a:p>
              <a:pPr marL="0" lvl="0" indent="0" algn="l" defTabSz="1244600">
                <a:lnSpc>
                  <a:spcPct val="90000"/>
                </a:lnSpc>
                <a:spcBef>
                  <a:spcPct val="0"/>
                </a:spcBef>
                <a:spcAft>
                  <a:spcPct val="35000"/>
                </a:spcAft>
                <a:buNone/>
              </a:pPr>
              <a:r>
                <a:rPr lang="en-IE" sz="2000" b="0" kern="1200" dirty="0">
                  <a:solidFill>
                    <a:schemeClr val="tx1"/>
                  </a:solidFill>
                </a:rPr>
                <a:t>       Provided by DSP </a:t>
              </a:r>
            </a:p>
            <a:p>
              <a:pPr marL="0" lvl="0" indent="0" algn="l" defTabSz="1244600">
                <a:lnSpc>
                  <a:spcPct val="90000"/>
                </a:lnSpc>
                <a:spcBef>
                  <a:spcPct val="0"/>
                </a:spcBef>
                <a:spcAft>
                  <a:spcPct val="35000"/>
                </a:spcAft>
                <a:buNone/>
              </a:pPr>
              <a:r>
                <a:rPr lang="en-IE" sz="2000" b="0" kern="1200" dirty="0">
                  <a:solidFill>
                    <a:schemeClr val="tx1"/>
                  </a:solidFill>
                </a:rPr>
                <a:t>       € various rates depending on meals served  </a:t>
              </a:r>
            </a:p>
          </p:txBody>
        </p:sp>
        <p:sp>
          <p:nvSpPr>
            <p:cNvPr id="11" name="Flowchart: Connector 10">
              <a:extLst>
                <a:ext uri="{FF2B5EF4-FFF2-40B4-BE49-F238E27FC236}">
                  <a16:creationId xmlns:a16="http://schemas.microsoft.com/office/drawing/2014/main" id="{C4E7C015-D559-B917-C4C2-4DF6C297021B}"/>
                </a:ext>
              </a:extLst>
            </p:cNvPr>
            <p:cNvSpPr/>
            <p:nvPr/>
          </p:nvSpPr>
          <p:spPr>
            <a:xfrm>
              <a:off x="1154953" y="2807244"/>
              <a:ext cx="144000" cy="14400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lowchart: Connector 11">
              <a:extLst>
                <a:ext uri="{FF2B5EF4-FFF2-40B4-BE49-F238E27FC236}">
                  <a16:creationId xmlns:a16="http://schemas.microsoft.com/office/drawing/2014/main" id="{3655F194-FA42-9ECE-5388-86E2F4CEAA37}"/>
                </a:ext>
              </a:extLst>
            </p:cNvPr>
            <p:cNvSpPr/>
            <p:nvPr/>
          </p:nvSpPr>
          <p:spPr>
            <a:xfrm>
              <a:off x="1154953" y="3148509"/>
              <a:ext cx="144000" cy="14400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7" name="Group 26">
            <a:extLst>
              <a:ext uri="{FF2B5EF4-FFF2-40B4-BE49-F238E27FC236}">
                <a16:creationId xmlns:a16="http://schemas.microsoft.com/office/drawing/2014/main" id="{AE17EAC3-08CE-B51F-59F4-288EE52F9AB2}"/>
              </a:ext>
            </a:extLst>
          </p:cNvPr>
          <p:cNvGrpSpPr/>
          <p:nvPr/>
        </p:nvGrpSpPr>
        <p:grpSpPr>
          <a:xfrm>
            <a:off x="834913" y="5294758"/>
            <a:ext cx="10522174" cy="1456290"/>
            <a:chOff x="834913" y="5294758"/>
            <a:chExt cx="10522174" cy="1456290"/>
          </a:xfrm>
        </p:grpSpPr>
        <p:sp>
          <p:nvSpPr>
            <p:cNvPr id="24" name="Freeform: Shape 23">
              <a:extLst>
                <a:ext uri="{FF2B5EF4-FFF2-40B4-BE49-F238E27FC236}">
                  <a16:creationId xmlns:a16="http://schemas.microsoft.com/office/drawing/2014/main" id="{D359100E-DD9B-87C5-14F1-7648EB21CDED}"/>
                </a:ext>
              </a:extLst>
            </p:cNvPr>
            <p:cNvSpPr/>
            <p:nvPr/>
          </p:nvSpPr>
          <p:spPr>
            <a:xfrm>
              <a:off x="834913" y="5294758"/>
              <a:ext cx="10522174" cy="1456290"/>
            </a:xfrm>
            <a:custGeom>
              <a:avLst/>
              <a:gdLst>
                <a:gd name="connsiteX0" fmla="*/ 0 w 10522174"/>
                <a:gd name="connsiteY0" fmla="*/ 254454 h 1526694"/>
                <a:gd name="connsiteX1" fmla="*/ 254454 w 10522174"/>
                <a:gd name="connsiteY1" fmla="*/ 0 h 1526694"/>
                <a:gd name="connsiteX2" fmla="*/ 10267720 w 10522174"/>
                <a:gd name="connsiteY2" fmla="*/ 0 h 1526694"/>
                <a:gd name="connsiteX3" fmla="*/ 10522174 w 10522174"/>
                <a:gd name="connsiteY3" fmla="*/ 254454 h 1526694"/>
                <a:gd name="connsiteX4" fmla="*/ 10522174 w 10522174"/>
                <a:gd name="connsiteY4" fmla="*/ 1272240 h 1526694"/>
                <a:gd name="connsiteX5" fmla="*/ 10267720 w 10522174"/>
                <a:gd name="connsiteY5" fmla="*/ 1526694 h 1526694"/>
                <a:gd name="connsiteX6" fmla="*/ 254454 w 10522174"/>
                <a:gd name="connsiteY6" fmla="*/ 1526694 h 1526694"/>
                <a:gd name="connsiteX7" fmla="*/ 0 w 10522174"/>
                <a:gd name="connsiteY7" fmla="*/ 1272240 h 1526694"/>
                <a:gd name="connsiteX8" fmla="*/ 0 w 10522174"/>
                <a:gd name="connsiteY8" fmla="*/ 254454 h 15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22174" h="1526694">
                  <a:moveTo>
                    <a:pt x="0" y="254454"/>
                  </a:moveTo>
                  <a:cubicBezTo>
                    <a:pt x="0" y="113923"/>
                    <a:pt x="113923" y="0"/>
                    <a:pt x="254454" y="0"/>
                  </a:cubicBezTo>
                  <a:lnTo>
                    <a:pt x="10267720" y="0"/>
                  </a:lnTo>
                  <a:cubicBezTo>
                    <a:pt x="10408251" y="0"/>
                    <a:pt x="10522174" y="113923"/>
                    <a:pt x="10522174" y="254454"/>
                  </a:cubicBezTo>
                  <a:lnTo>
                    <a:pt x="10522174" y="1272240"/>
                  </a:lnTo>
                  <a:cubicBezTo>
                    <a:pt x="10522174" y="1412771"/>
                    <a:pt x="10408251" y="1526694"/>
                    <a:pt x="10267720" y="1526694"/>
                  </a:cubicBezTo>
                  <a:lnTo>
                    <a:pt x="254454" y="1526694"/>
                  </a:lnTo>
                  <a:cubicBezTo>
                    <a:pt x="113923" y="1526694"/>
                    <a:pt x="0" y="1412771"/>
                    <a:pt x="0" y="1272240"/>
                  </a:cubicBezTo>
                  <a:lnTo>
                    <a:pt x="0" y="254454"/>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1207" tIns="181207" rIns="181207" bIns="181207" numCol="1" spcCol="1270" anchor="t" anchorCtr="0">
              <a:noAutofit/>
            </a:bodyPr>
            <a:lstStyle/>
            <a:p>
              <a:pPr marL="0" lvl="0" indent="0" algn="l" defTabSz="1244600">
                <a:lnSpc>
                  <a:spcPct val="90000"/>
                </a:lnSpc>
                <a:spcBef>
                  <a:spcPct val="0"/>
                </a:spcBef>
                <a:spcAft>
                  <a:spcPct val="35000"/>
                </a:spcAft>
                <a:buNone/>
              </a:pPr>
              <a:r>
                <a:rPr lang="en-IE" sz="2800" b="1" kern="1200" dirty="0">
                  <a:solidFill>
                    <a:schemeClr val="tx1"/>
                  </a:solidFill>
                  <a:latin typeface="Century Gothic" panose="020B0502020202020204"/>
                  <a:ea typeface="+mn-ea"/>
                  <a:cs typeface="+mn-cs"/>
                </a:rPr>
                <a:t>Capital Grants </a:t>
              </a:r>
              <a:r>
                <a:rPr lang="en-IE" sz="2800" b="0" kern="1200" dirty="0">
                  <a:solidFill>
                    <a:schemeClr val="tx1"/>
                  </a:solidFill>
                  <a:latin typeface="Century Gothic" panose="020B0502020202020204"/>
                  <a:ea typeface="+mn-ea"/>
                  <a:cs typeface="+mn-cs"/>
                </a:rPr>
                <a:t>- </a:t>
              </a:r>
              <a:r>
                <a:rPr lang="en-IE" sz="2000" b="0" kern="1200" dirty="0">
                  <a:solidFill>
                    <a:schemeClr val="tx1"/>
                  </a:solidFill>
                </a:rPr>
                <a:t> Specific purpose ringfenced grant</a:t>
              </a:r>
            </a:p>
            <a:p>
              <a:pPr marL="0" lvl="0" indent="0" algn="l" defTabSz="1244600">
                <a:lnSpc>
                  <a:spcPct val="90000"/>
                </a:lnSpc>
                <a:spcBef>
                  <a:spcPct val="0"/>
                </a:spcBef>
                <a:spcAft>
                  <a:spcPct val="35000"/>
                </a:spcAft>
                <a:buNone/>
              </a:pPr>
              <a:r>
                <a:rPr lang="en-IE" sz="2000" b="0" kern="1200" dirty="0">
                  <a:solidFill>
                    <a:schemeClr val="tx1"/>
                  </a:solidFill>
                </a:rPr>
                <a:t>       E.G. Summer works, Emergency works, Additional accommodation etc</a:t>
              </a:r>
            </a:p>
            <a:p>
              <a:pPr marL="0" lvl="0" indent="0" algn="l" defTabSz="1244600">
                <a:lnSpc>
                  <a:spcPct val="90000"/>
                </a:lnSpc>
                <a:spcBef>
                  <a:spcPct val="0"/>
                </a:spcBef>
                <a:spcAft>
                  <a:spcPct val="35000"/>
                </a:spcAft>
                <a:buNone/>
              </a:pPr>
              <a:r>
                <a:rPr lang="en-IE" sz="2000" b="0" kern="1200" dirty="0">
                  <a:solidFill>
                    <a:schemeClr val="tx1"/>
                  </a:solidFill>
                </a:rPr>
                <a:t>       Provided by the building and planning section upon application</a:t>
              </a:r>
              <a:r>
                <a:rPr lang="en-IE" sz="2000" kern="1200" dirty="0">
                  <a:solidFill>
                    <a:schemeClr val="tx1"/>
                  </a:solidFill>
                </a:rPr>
                <a:t>.</a:t>
              </a:r>
            </a:p>
          </p:txBody>
        </p:sp>
        <p:sp>
          <p:nvSpPr>
            <p:cNvPr id="15" name="Flowchart: Connector 14">
              <a:extLst>
                <a:ext uri="{FF2B5EF4-FFF2-40B4-BE49-F238E27FC236}">
                  <a16:creationId xmlns:a16="http://schemas.microsoft.com/office/drawing/2014/main" id="{642AD8B8-ED6A-004B-1B66-E057E3765F00}"/>
                </a:ext>
              </a:extLst>
            </p:cNvPr>
            <p:cNvSpPr/>
            <p:nvPr/>
          </p:nvSpPr>
          <p:spPr>
            <a:xfrm>
              <a:off x="1154953" y="6443250"/>
              <a:ext cx="144000" cy="14400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Flowchart: Connector 15">
              <a:extLst>
                <a:ext uri="{FF2B5EF4-FFF2-40B4-BE49-F238E27FC236}">
                  <a16:creationId xmlns:a16="http://schemas.microsoft.com/office/drawing/2014/main" id="{232E13F2-32C0-EACF-642F-4242BF8C2725}"/>
                </a:ext>
              </a:extLst>
            </p:cNvPr>
            <p:cNvSpPr/>
            <p:nvPr/>
          </p:nvSpPr>
          <p:spPr>
            <a:xfrm>
              <a:off x="1143835" y="6060006"/>
              <a:ext cx="144000" cy="14400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17" name="Picture 16">
            <a:extLst>
              <a:ext uri="{FF2B5EF4-FFF2-40B4-BE49-F238E27FC236}">
                <a16:creationId xmlns:a16="http://schemas.microsoft.com/office/drawing/2014/main" id="{652229B6-E17C-C942-8C87-2502B5C8FAE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20914" y="6221351"/>
            <a:ext cx="1001049" cy="443798"/>
          </a:xfrm>
          <a:prstGeom prst="rect">
            <a:avLst/>
          </a:prstGeom>
        </p:spPr>
      </p:pic>
      <p:grpSp>
        <p:nvGrpSpPr>
          <p:cNvPr id="26" name="Group 25">
            <a:extLst>
              <a:ext uri="{FF2B5EF4-FFF2-40B4-BE49-F238E27FC236}">
                <a16:creationId xmlns:a16="http://schemas.microsoft.com/office/drawing/2014/main" id="{ABC4DBC8-64BB-DA15-2656-3D81B7EDB269}"/>
              </a:ext>
            </a:extLst>
          </p:cNvPr>
          <p:cNvGrpSpPr/>
          <p:nvPr/>
        </p:nvGrpSpPr>
        <p:grpSpPr>
          <a:xfrm>
            <a:off x="834913" y="3611208"/>
            <a:ext cx="10522173" cy="1613147"/>
            <a:chOff x="834913" y="3611208"/>
            <a:chExt cx="10522173" cy="1613147"/>
          </a:xfrm>
        </p:grpSpPr>
        <p:sp>
          <p:nvSpPr>
            <p:cNvPr id="22" name="Freeform: Shape 21">
              <a:extLst>
                <a:ext uri="{FF2B5EF4-FFF2-40B4-BE49-F238E27FC236}">
                  <a16:creationId xmlns:a16="http://schemas.microsoft.com/office/drawing/2014/main" id="{CAC9D487-5F4F-CA14-1F24-732785737F2D}"/>
                </a:ext>
              </a:extLst>
            </p:cNvPr>
            <p:cNvSpPr/>
            <p:nvPr/>
          </p:nvSpPr>
          <p:spPr>
            <a:xfrm>
              <a:off x="834913" y="3611208"/>
              <a:ext cx="10522173" cy="1613147"/>
            </a:xfrm>
            <a:custGeom>
              <a:avLst/>
              <a:gdLst>
                <a:gd name="connsiteX0" fmla="*/ 0 w 10522174"/>
                <a:gd name="connsiteY0" fmla="*/ 254454 h 1526694"/>
                <a:gd name="connsiteX1" fmla="*/ 254454 w 10522174"/>
                <a:gd name="connsiteY1" fmla="*/ 0 h 1526694"/>
                <a:gd name="connsiteX2" fmla="*/ 10267720 w 10522174"/>
                <a:gd name="connsiteY2" fmla="*/ 0 h 1526694"/>
                <a:gd name="connsiteX3" fmla="*/ 10522174 w 10522174"/>
                <a:gd name="connsiteY3" fmla="*/ 254454 h 1526694"/>
                <a:gd name="connsiteX4" fmla="*/ 10522174 w 10522174"/>
                <a:gd name="connsiteY4" fmla="*/ 1272240 h 1526694"/>
                <a:gd name="connsiteX5" fmla="*/ 10267720 w 10522174"/>
                <a:gd name="connsiteY5" fmla="*/ 1526694 h 1526694"/>
                <a:gd name="connsiteX6" fmla="*/ 254454 w 10522174"/>
                <a:gd name="connsiteY6" fmla="*/ 1526694 h 1526694"/>
                <a:gd name="connsiteX7" fmla="*/ 0 w 10522174"/>
                <a:gd name="connsiteY7" fmla="*/ 1272240 h 1526694"/>
                <a:gd name="connsiteX8" fmla="*/ 0 w 10522174"/>
                <a:gd name="connsiteY8" fmla="*/ 254454 h 15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22174" h="1526694">
                  <a:moveTo>
                    <a:pt x="0" y="254454"/>
                  </a:moveTo>
                  <a:cubicBezTo>
                    <a:pt x="0" y="113923"/>
                    <a:pt x="113923" y="0"/>
                    <a:pt x="254454" y="0"/>
                  </a:cubicBezTo>
                  <a:lnTo>
                    <a:pt x="10267720" y="0"/>
                  </a:lnTo>
                  <a:cubicBezTo>
                    <a:pt x="10408251" y="0"/>
                    <a:pt x="10522174" y="113923"/>
                    <a:pt x="10522174" y="254454"/>
                  </a:cubicBezTo>
                  <a:lnTo>
                    <a:pt x="10522174" y="1272240"/>
                  </a:lnTo>
                  <a:cubicBezTo>
                    <a:pt x="10522174" y="1412771"/>
                    <a:pt x="10408251" y="1526694"/>
                    <a:pt x="10267720" y="1526694"/>
                  </a:cubicBezTo>
                  <a:lnTo>
                    <a:pt x="254454" y="1526694"/>
                  </a:lnTo>
                  <a:cubicBezTo>
                    <a:pt x="113923" y="1526694"/>
                    <a:pt x="0" y="1412771"/>
                    <a:pt x="0" y="1272240"/>
                  </a:cubicBezTo>
                  <a:lnTo>
                    <a:pt x="0" y="254454"/>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1207" tIns="181207" rIns="181207" bIns="181207" numCol="1" spcCol="1270" anchor="ctr" anchorCtr="0">
              <a:noAutofit/>
            </a:bodyPr>
            <a:lstStyle/>
            <a:p>
              <a:pPr marL="0" lvl="0" indent="0" algn="l" defTabSz="1244600">
                <a:lnSpc>
                  <a:spcPct val="90000"/>
                </a:lnSpc>
                <a:spcBef>
                  <a:spcPct val="0"/>
                </a:spcBef>
                <a:spcAft>
                  <a:spcPct val="35000"/>
                </a:spcAft>
                <a:buNone/>
              </a:pPr>
              <a:r>
                <a:rPr lang="en-IE" sz="2800" b="1" dirty="0">
                  <a:solidFill>
                    <a:schemeClr val="tx1"/>
                  </a:solidFill>
                </a:rPr>
                <a:t>Bus Escort Grant </a:t>
              </a:r>
              <a:r>
                <a:rPr lang="en-IE" sz="2000" b="1" kern="1200" dirty="0">
                  <a:solidFill>
                    <a:schemeClr val="tx1"/>
                  </a:solidFill>
                </a:rPr>
                <a:t>- </a:t>
              </a:r>
              <a:r>
                <a:rPr lang="en-IE" sz="2000" b="0" kern="1200" dirty="0">
                  <a:solidFill>
                    <a:schemeClr val="tx1"/>
                  </a:solidFill>
                </a:rPr>
                <a:t>Specific purpose ringfenced grant</a:t>
              </a:r>
            </a:p>
            <a:p>
              <a:pPr marL="0" lvl="0" indent="0" algn="l" defTabSz="1244600">
                <a:lnSpc>
                  <a:spcPct val="90000"/>
                </a:lnSpc>
                <a:spcBef>
                  <a:spcPct val="0"/>
                </a:spcBef>
                <a:spcAft>
                  <a:spcPct val="35000"/>
                </a:spcAft>
                <a:buNone/>
              </a:pPr>
              <a:r>
                <a:rPr lang="en-IE" sz="2000" b="0" kern="1200" dirty="0">
                  <a:solidFill>
                    <a:schemeClr val="tx1"/>
                  </a:solidFill>
                </a:rPr>
                <a:t>       Provided by School Transport section of Department of Education</a:t>
              </a:r>
            </a:p>
            <a:p>
              <a:pPr marL="0" lvl="0" indent="0" algn="l" defTabSz="1244600">
                <a:lnSpc>
                  <a:spcPct val="90000"/>
                </a:lnSpc>
                <a:spcBef>
                  <a:spcPct val="0"/>
                </a:spcBef>
                <a:spcAft>
                  <a:spcPct val="35000"/>
                </a:spcAft>
                <a:buNone/>
              </a:pPr>
              <a:r>
                <a:rPr lang="en-IE" sz="2000" b="0" kern="1200" dirty="0">
                  <a:solidFill>
                    <a:schemeClr val="tx1"/>
                  </a:solidFill>
                </a:rPr>
                <a:t>       Annual reconciliation form to be completed and submitted</a:t>
              </a:r>
            </a:p>
            <a:p>
              <a:pPr marL="0" lvl="0" indent="0" algn="l" defTabSz="1244600">
                <a:lnSpc>
                  <a:spcPct val="90000"/>
                </a:lnSpc>
                <a:spcBef>
                  <a:spcPct val="0"/>
                </a:spcBef>
                <a:spcAft>
                  <a:spcPct val="35000"/>
                </a:spcAft>
                <a:buNone/>
              </a:pPr>
              <a:r>
                <a:rPr lang="en-IE" sz="2000" b="0" kern="1200" dirty="0">
                  <a:solidFill>
                    <a:schemeClr val="tx1"/>
                  </a:solidFill>
                </a:rPr>
                <a:t>       Includes 5% administration to cover payroll costs etc</a:t>
              </a:r>
            </a:p>
          </p:txBody>
        </p:sp>
        <p:sp>
          <p:nvSpPr>
            <p:cNvPr id="13" name="Flowchart: Connector 12">
              <a:extLst>
                <a:ext uri="{FF2B5EF4-FFF2-40B4-BE49-F238E27FC236}">
                  <a16:creationId xmlns:a16="http://schemas.microsoft.com/office/drawing/2014/main" id="{DD2EF8E9-539F-0766-0B44-5601785304C7}"/>
                </a:ext>
              </a:extLst>
            </p:cNvPr>
            <p:cNvSpPr/>
            <p:nvPr/>
          </p:nvSpPr>
          <p:spPr>
            <a:xfrm>
              <a:off x="1154953" y="4580599"/>
              <a:ext cx="144000" cy="14400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Flowchart: Connector 13">
              <a:extLst>
                <a:ext uri="{FF2B5EF4-FFF2-40B4-BE49-F238E27FC236}">
                  <a16:creationId xmlns:a16="http://schemas.microsoft.com/office/drawing/2014/main" id="{5D2FE4B7-3664-DA2C-EDBF-7C52F68DAE54}"/>
                </a:ext>
              </a:extLst>
            </p:cNvPr>
            <p:cNvSpPr/>
            <p:nvPr/>
          </p:nvSpPr>
          <p:spPr>
            <a:xfrm>
              <a:off x="1143835" y="4183494"/>
              <a:ext cx="144000" cy="14400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Flowchart: Connector 17">
              <a:extLst>
                <a:ext uri="{FF2B5EF4-FFF2-40B4-BE49-F238E27FC236}">
                  <a16:creationId xmlns:a16="http://schemas.microsoft.com/office/drawing/2014/main" id="{1104514E-A564-E751-BD3E-6F40429E3F32}"/>
                </a:ext>
              </a:extLst>
            </p:cNvPr>
            <p:cNvSpPr/>
            <p:nvPr/>
          </p:nvSpPr>
          <p:spPr>
            <a:xfrm>
              <a:off x="1154953" y="4942761"/>
              <a:ext cx="144000" cy="14400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42873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0278-2B63-E07C-239F-F67E64412AC6}"/>
              </a:ext>
            </a:extLst>
          </p:cNvPr>
          <p:cNvSpPr>
            <a:spLocks noGrp="1"/>
          </p:cNvSpPr>
          <p:nvPr>
            <p:ph type="title"/>
          </p:nvPr>
        </p:nvSpPr>
        <p:spPr>
          <a:xfrm>
            <a:off x="882649" y="1447097"/>
            <a:ext cx="3627599" cy="2883568"/>
          </a:xfrm>
        </p:spPr>
        <p:txBody>
          <a:bodyPr/>
          <a:lstStyle/>
          <a:p>
            <a:r>
              <a:rPr lang="en-IE" sz="4800" dirty="0"/>
              <a:t>School Generated Income</a:t>
            </a:r>
          </a:p>
        </p:txBody>
      </p:sp>
      <p:graphicFrame>
        <p:nvGraphicFramePr>
          <p:cNvPr id="7" name="Content Placeholder 6">
            <a:extLst>
              <a:ext uri="{FF2B5EF4-FFF2-40B4-BE49-F238E27FC236}">
                <a16:creationId xmlns:a16="http://schemas.microsoft.com/office/drawing/2014/main" id="{B76F9284-426A-128C-4B2D-90D0E640C4ED}"/>
              </a:ext>
            </a:extLst>
          </p:cNvPr>
          <p:cNvGraphicFramePr>
            <a:graphicFrameLocks noGrp="1"/>
          </p:cNvGraphicFramePr>
          <p:nvPr>
            <p:ph idx="1"/>
            <p:extLst>
              <p:ext uri="{D42A27DB-BD31-4B8C-83A1-F6EECF244321}">
                <p14:modId xmlns:p14="http://schemas.microsoft.com/office/powerpoint/2010/main" val="3550280408"/>
              </p:ext>
            </p:extLst>
          </p:nvPr>
        </p:nvGraphicFramePr>
        <p:xfrm>
          <a:off x="5407026" y="1447097"/>
          <a:ext cx="590232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6C69767-CB34-B060-9D72-65BEC7FB1DDA}"/>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8" name="Picture 7">
            <a:extLst>
              <a:ext uri="{FF2B5EF4-FFF2-40B4-BE49-F238E27FC236}">
                <a16:creationId xmlns:a16="http://schemas.microsoft.com/office/drawing/2014/main" id="{03CA777D-EDA4-CA1F-052D-27A48B672C3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1120914" y="6221351"/>
            <a:ext cx="1001049" cy="443798"/>
          </a:xfrm>
          <a:prstGeom prst="rect">
            <a:avLst/>
          </a:prstGeom>
        </p:spPr>
      </p:pic>
    </p:spTree>
    <p:extLst>
      <p:ext uri="{BB962C8B-B14F-4D97-AF65-F5344CB8AC3E}">
        <p14:creationId xmlns:p14="http://schemas.microsoft.com/office/powerpoint/2010/main" val="35079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8723-F88E-4F02-B1A9-D1224233BEEF}"/>
              </a:ext>
            </a:extLst>
          </p:cNvPr>
          <p:cNvSpPr>
            <a:spLocks noGrp="1"/>
          </p:cNvSpPr>
          <p:nvPr>
            <p:ph type="title"/>
          </p:nvPr>
        </p:nvSpPr>
        <p:spPr/>
        <p:txBody>
          <a:bodyPr>
            <a:normAutofit/>
          </a:bodyPr>
          <a:lstStyle/>
          <a:p>
            <a:pPr>
              <a:lnSpc>
                <a:spcPct val="90000"/>
              </a:lnSpc>
            </a:pPr>
            <a:r>
              <a:rPr lang="en-US" sz="6000" dirty="0">
                <a:solidFill>
                  <a:schemeClr val="bg1"/>
                </a:solidFill>
                <a:latin typeface="Calibri" panose="020F0502020204030204" pitchFamily="34" charset="0"/>
                <a:ea typeface="Calibri" panose="020F0502020204030204" pitchFamily="34" charset="0"/>
                <a:cs typeface="Calibri" panose="020F0502020204030204" pitchFamily="34" charset="0"/>
              </a:rPr>
              <a:t>Webinar</a:t>
            </a:r>
          </a:p>
        </p:txBody>
      </p:sp>
      <p:pic>
        <p:nvPicPr>
          <p:cNvPr id="32" name="Picture Placeholder 31" descr="Video camera with solid fill">
            <a:extLst>
              <a:ext uri="{FF2B5EF4-FFF2-40B4-BE49-F238E27FC236}">
                <a16:creationId xmlns:a16="http://schemas.microsoft.com/office/drawing/2014/main" id="{88238207-50D4-41D4-A729-30B439AC8420}"/>
              </a:ext>
            </a:extLst>
          </p:cNvPr>
          <p:cNvPicPr>
            <a:picLocks noGrp="1" noChangeAspect="1"/>
          </p:cNvPicPr>
          <p:nvPr>
            <p:ph type="pic" sz="quarter" idx="18"/>
          </p:nvPr>
        </p:nvPicPr>
        <p:blipFill>
          <a:blip r:embed="rId3">
            <a:extLst>
              <a:ext uri="{96DAC541-7B7A-43D3-8B79-37D633B846F1}">
                <asvg:svgBlip xmlns:asvg="http://schemas.microsoft.com/office/drawing/2016/SVG/main" r:embed="rId4"/>
              </a:ext>
            </a:extLst>
          </a:blip>
          <a:srcRect/>
          <a:stretch/>
        </p:blipFill>
        <p:spPr>
          <a:xfrm>
            <a:off x="5973279" y="1887516"/>
            <a:ext cx="442593" cy="442593"/>
          </a:xfrm>
        </p:spPr>
      </p:pic>
      <p:sp>
        <p:nvSpPr>
          <p:cNvPr id="3" name="Text Placeholder 2">
            <a:extLst>
              <a:ext uri="{FF2B5EF4-FFF2-40B4-BE49-F238E27FC236}">
                <a16:creationId xmlns:a16="http://schemas.microsoft.com/office/drawing/2014/main" id="{902B5742-D468-45B7-9156-641CD4D80AD3}"/>
              </a:ext>
            </a:extLst>
          </p:cNvPr>
          <p:cNvSpPr>
            <a:spLocks noGrp="1"/>
          </p:cNvSpPr>
          <p:nvPr>
            <p:ph type="body" sz="quarter" idx="13"/>
          </p:nvPr>
        </p:nvSpPr>
        <p:spPr/>
        <p:txBody>
          <a:bodyPr>
            <a:normAutofit/>
          </a:bodyPr>
          <a:lstStyle/>
          <a:p>
            <a:r>
              <a:rPr lang="en-US" dirty="0"/>
              <a:t>Webinar recording</a:t>
            </a:r>
          </a:p>
        </p:txBody>
      </p:sp>
      <p:pic>
        <p:nvPicPr>
          <p:cNvPr id="34" name="Picture Placeholder 33" descr="Email with solid fill">
            <a:extLst>
              <a:ext uri="{FF2B5EF4-FFF2-40B4-BE49-F238E27FC236}">
                <a16:creationId xmlns:a16="http://schemas.microsoft.com/office/drawing/2014/main" id="{3A3178EB-E188-4B9F-9865-1C058BC971A4}"/>
              </a:ext>
            </a:extLst>
          </p:cNvPr>
          <p:cNvPicPr>
            <a:picLocks noGrp="1" noChangeAspect="1"/>
          </p:cNvPicPr>
          <p:nvPr>
            <p:ph type="pic" sz="quarter" idx="19"/>
          </p:nvPr>
        </p:nvPicPr>
        <p:blipFill>
          <a:blip r:embed="rId5">
            <a:extLst>
              <a:ext uri="{96DAC541-7B7A-43D3-8B79-37D633B846F1}">
                <asvg:svgBlip xmlns:asvg="http://schemas.microsoft.com/office/drawing/2016/SVG/main" r:embed="rId6"/>
              </a:ext>
            </a:extLst>
          </a:blip>
          <a:srcRect/>
          <a:stretch/>
        </p:blipFill>
        <p:spPr>
          <a:xfrm>
            <a:off x="5973279" y="2699860"/>
            <a:ext cx="442593" cy="442593"/>
          </a:xfrm>
        </p:spPr>
      </p:pic>
      <p:sp>
        <p:nvSpPr>
          <p:cNvPr id="4" name="Text Placeholder 3">
            <a:extLst>
              <a:ext uri="{FF2B5EF4-FFF2-40B4-BE49-F238E27FC236}">
                <a16:creationId xmlns:a16="http://schemas.microsoft.com/office/drawing/2014/main" id="{D88D3AC9-532C-45CE-A886-41FE54A32E61}"/>
              </a:ext>
            </a:extLst>
          </p:cNvPr>
          <p:cNvSpPr>
            <a:spLocks noGrp="1"/>
          </p:cNvSpPr>
          <p:nvPr>
            <p:ph type="body" sz="quarter" idx="14"/>
          </p:nvPr>
        </p:nvSpPr>
        <p:spPr/>
        <p:txBody>
          <a:bodyPr>
            <a:normAutofit/>
          </a:bodyPr>
          <a:lstStyle/>
          <a:p>
            <a:r>
              <a:rPr lang="en-US" dirty="0"/>
              <a:t>Email</a:t>
            </a:r>
          </a:p>
        </p:txBody>
      </p:sp>
      <p:pic>
        <p:nvPicPr>
          <p:cNvPr id="36" name="Picture Placeholder 35" descr="Download from cloud with solid fill">
            <a:extLst>
              <a:ext uri="{FF2B5EF4-FFF2-40B4-BE49-F238E27FC236}">
                <a16:creationId xmlns:a16="http://schemas.microsoft.com/office/drawing/2014/main" id="{21A379A7-E90A-4466-BAB4-13E7280FC04A}"/>
              </a:ext>
            </a:extLst>
          </p:cNvPr>
          <p:cNvPicPr>
            <a:picLocks noGrp="1" noChangeAspect="1"/>
          </p:cNvPicPr>
          <p:nvPr>
            <p:ph type="pic" sz="quarter" idx="20"/>
          </p:nvPr>
        </p:nvPicPr>
        <p:blipFill>
          <a:blip r:embed="rId7">
            <a:extLst>
              <a:ext uri="{96DAC541-7B7A-43D3-8B79-37D633B846F1}">
                <asvg:svgBlip xmlns:asvg="http://schemas.microsoft.com/office/drawing/2016/SVG/main" r:embed="rId8"/>
              </a:ext>
            </a:extLst>
          </a:blip>
          <a:srcRect/>
          <a:stretch/>
        </p:blipFill>
        <p:spPr>
          <a:xfrm>
            <a:off x="5973279" y="3512205"/>
            <a:ext cx="442593" cy="442593"/>
          </a:xfrm>
        </p:spPr>
      </p:pic>
      <p:sp>
        <p:nvSpPr>
          <p:cNvPr id="5" name="Text Placeholder 4">
            <a:extLst>
              <a:ext uri="{FF2B5EF4-FFF2-40B4-BE49-F238E27FC236}">
                <a16:creationId xmlns:a16="http://schemas.microsoft.com/office/drawing/2014/main" id="{CB033E00-5119-4205-BD29-9D1A753BE3C3}"/>
              </a:ext>
            </a:extLst>
          </p:cNvPr>
          <p:cNvSpPr>
            <a:spLocks noGrp="1"/>
          </p:cNvSpPr>
          <p:nvPr>
            <p:ph type="body" sz="quarter" idx="15"/>
          </p:nvPr>
        </p:nvSpPr>
        <p:spPr/>
        <p:txBody>
          <a:bodyPr>
            <a:normAutofit/>
          </a:bodyPr>
          <a:lstStyle/>
          <a:p>
            <a:r>
              <a:rPr lang="en-US" dirty="0"/>
              <a:t>Download</a:t>
            </a:r>
          </a:p>
        </p:txBody>
      </p:sp>
      <p:pic>
        <p:nvPicPr>
          <p:cNvPr id="38" name="Picture Placeholder 37" descr="Help with solid fill">
            <a:extLst>
              <a:ext uri="{FF2B5EF4-FFF2-40B4-BE49-F238E27FC236}">
                <a16:creationId xmlns:a16="http://schemas.microsoft.com/office/drawing/2014/main" id="{1CBCB90A-70A5-49AD-821D-C108E3441E0D}"/>
              </a:ext>
            </a:extLst>
          </p:cNvPr>
          <p:cNvPicPr>
            <a:picLocks noGrp="1" noChangeAspect="1"/>
          </p:cNvPicPr>
          <p:nvPr>
            <p:ph type="pic" sz="quarter" idx="21"/>
          </p:nvPr>
        </p:nvPicPr>
        <p:blipFill>
          <a:blip r:embed="rId9">
            <a:extLst>
              <a:ext uri="{96DAC541-7B7A-43D3-8B79-37D633B846F1}">
                <asvg:svgBlip xmlns:asvg="http://schemas.microsoft.com/office/drawing/2016/SVG/main" r:embed="rId10"/>
              </a:ext>
            </a:extLst>
          </a:blip>
          <a:srcRect/>
          <a:stretch/>
        </p:blipFill>
        <p:spPr>
          <a:xfrm>
            <a:off x="5973279" y="4324550"/>
            <a:ext cx="442593" cy="442593"/>
          </a:xfrm>
        </p:spPr>
      </p:pic>
      <p:sp>
        <p:nvSpPr>
          <p:cNvPr id="6" name="Text Placeholder 5">
            <a:extLst>
              <a:ext uri="{FF2B5EF4-FFF2-40B4-BE49-F238E27FC236}">
                <a16:creationId xmlns:a16="http://schemas.microsoft.com/office/drawing/2014/main" id="{0C0A6450-4901-4648-A1D8-F9E19429FA66}"/>
              </a:ext>
            </a:extLst>
          </p:cNvPr>
          <p:cNvSpPr>
            <a:spLocks noGrp="1"/>
          </p:cNvSpPr>
          <p:nvPr>
            <p:ph type="body" sz="quarter" idx="16"/>
          </p:nvPr>
        </p:nvSpPr>
        <p:spPr/>
        <p:txBody>
          <a:bodyPr>
            <a:normAutofit/>
          </a:bodyPr>
          <a:lstStyle/>
          <a:p>
            <a:r>
              <a:rPr lang="en-US" dirty="0"/>
              <a:t>Questions </a:t>
            </a:r>
          </a:p>
        </p:txBody>
      </p:sp>
      <p:sp>
        <p:nvSpPr>
          <p:cNvPr id="9" name="Slide Number Placeholder 8">
            <a:extLst>
              <a:ext uri="{FF2B5EF4-FFF2-40B4-BE49-F238E27FC236}">
                <a16:creationId xmlns:a16="http://schemas.microsoft.com/office/drawing/2014/main" id="{6579504D-44C3-4F18-9112-8AAAF9C29728}"/>
              </a:ext>
            </a:extLst>
          </p:cNvPr>
          <p:cNvSpPr>
            <a:spLocks noGrp="1"/>
          </p:cNvSpPr>
          <p:nvPr>
            <p:ph type="sldNum" sz="quarter" idx="12"/>
          </p:nvPr>
        </p:nvSpPr>
        <p:spPr/>
        <p:txBody>
          <a:bodyPr/>
          <a:lstStyle/>
          <a:p>
            <a:fld id="{9FF96B15-8338-45D5-A943-561235072D66}" type="slidenum">
              <a:rPr lang="en-US" noProof="0" smtClean="0"/>
              <a:t>2</a:t>
            </a:fld>
            <a:endParaRPr lang="en-US" noProof="0" dirty="0"/>
          </a:p>
        </p:txBody>
      </p:sp>
      <p:pic>
        <p:nvPicPr>
          <p:cNvPr id="7" name="Picture 6">
            <a:extLst>
              <a:ext uri="{FF2B5EF4-FFF2-40B4-BE49-F238E27FC236}">
                <a16:creationId xmlns:a16="http://schemas.microsoft.com/office/drawing/2014/main" id="{DB7DC94C-BE00-4443-4EC2-7AB191F4FE48}"/>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0940361" y="6075765"/>
            <a:ext cx="1001049" cy="443798"/>
          </a:xfrm>
          <a:prstGeom prst="rect">
            <a:avLst/>
          </a:prstGeom>
        </p:spPr>
      </p:pic>
    </p:spTree>
    <p:extLst>
      <p:ext uri="{BB962C8B-B14F-4D97-AF65-F5344CB8AC3E}">
        <p14:creationId xmlns:p14="http://schemas.microsoft.com/office/powerpoint/2010/main" val="3274752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0278-2B63-E07C-239F-F67E64412AC6}"/>
              </a:ext>
            </a:extLst>
          </p:cNvPr>
          <p:cNvSpPr>
            <a:spLocks noGrp="1"/>
          </p:cNvSpPr>
          <p:nvPr>
            <p:ph type="title"/>
          </p:nvPr>
        </p:nvSpPr>
        <p:spPr>
          <a:xfrm>
            <a:off x="712505" y="679572"/>
            <a:ext cx="3811370" cy="3664995"/>
          </a:xfrm>
        </p:spPr>
        <p:txBody>
          <a:bodyPr/>
          <a:lstStyle/>
          <a:p>
            <a:r>
              <a:rPr lang="en-IE" sz="4800" dirty="0"/>
              <a:t>Other Income</a:t>
            </a:r>
          </a:p>
        </p:txBody>
      </p:sp>
      <p:graphicFrame>
        <p:nvGraphicFramePr>
          <p:cNvPr id="7" name="Content Placeholder 6">
            <a:extLst>
              <a:ext uri="{FF2B5EF4-FFF2-40B4-BE49-F238E27FC236}">
                <a16:creationId xmlns:a16="http://schemas.microsoft.com/office/drawing/2014/main" id="{B76F9284-426A-128C-4B2D-90D0E640C4ED}"/>
              </a:ext>
            </a:extLst>
          </p:cNvPr>
          <p:cNvGraphicFramePr>
            <a:graphicFrameLocks noGrp="1"/>
          </p:cNvGraphicFramePr>
          <p:nvPr>
            <p:ph idx="1"/>
            <p:extLst>
              <p:ext uri="{D42A27DB-BD31-4B8C-83A1-F6EECF244321}">
                <p14:modId xmlns:p14="http://schemas.microsoft.com/office/powerpoint/2010/main" val="1604932031"/>
              </p:ext>
            </p:extLst>
          </p:nvPr>
        </p:nvGraphicFramePr>
        <p:xfrm>
          <a:off x="5781675" y="1447800"/>
          <a:ext cx="5409064"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6C69767-CB34-B060-9D72-65BEC7FB1DDA}"/>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3" name="Picture 2">
            <a:extLst>
              <a:ext uri="{FF2B5EF4-FFF2-40B4-BE49-F238E27FC236}">
                <a16:creationId xmlns:a16="http://schemas.microsoft.com/office/drawing/2014/main" id="{6EC22A71-DB06-7D46-4026-3C3A69904A6D}"/>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1120914" y="6262915"/>
            <a:ext cx="1001049" cy="443798"/>
          </a:xfrm>
          <a:prstGeom prst="rect">
            <a:avLst/>
          </a:prstGeom>
        </p:spPr>
      </p:pic>
    </p:spTree>
    <p:extLst>
      <p:ext uri="{BB962C8B-B14F-4D97-AF65-F5344CB8AC3E}">
        <p14:creationId xmlns:p14="http://schemas.microsoft.com/office/powerpoint/2010/main" val="3022644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B92C1-DF25-BD88-44F9-F261E8164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E05A1-330D-B77C-1D43-CD2C93A77DA9}"/>
              </a:ext>
            </a:extLst>
          </p:cNvPr>
          <p:cNvSpPr>
            <a:spLocks noGrp="1"/>
          </p:cNvSpPr>
          <p:nvPr>
            <p:ph type="title"/>
          </p:nvPr>
        </p:nvSpPr>
        <p:spPr>
          <a:xfrm>
            <a:off x="767270" y="1412889"/>
            <a:ext cx="3708478" cy="2499895"/>
          </a:xfrm>
        </p:spPr>
        <p:txBody>
          <a:bodyPr/>
          <a:lstStyle/>
          <a:p>
            <a:r>
              <a:rPr lang="en-IE" sz="4800" dirty="0"/>
              <a:t>School Expenditure</a:t>
            </a:r>
          </a:p>
        </p:txBody>
      </p:sp>
      <p:sp>
        <p:nvSpPr>
          <p:cNvPr id="5" name="Slide Number Placeholder 4">
            <a:extLst>
              <a:ext uri="{FF2B5EF4-FFF2-40B4-BE49-F238E27FC236}">
                <a16:creationId xmlns:a16="http://schemas.microsoft.com/office/drawing/2014/main" id="{CF638D65-2DC7-472D-8DCA-80021D231CC1}"/>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6" name="Freeform: Shape 5">
            <a:extLst>
              <a:ext uri="{FF2B5EF4-FFF2-40B4-BE49-F238E27FC236}">
                <a16:creationId xmlns:a16="http://schemas.microsoft.com/office/drawing/2014/main" id="{DB3568FA-4067-499C-A482-B82A6F1FCF8B}"/>
              </a:ext>
            </a:extLst>
          </p:cNvPr>
          <p:cNvSpPr/>
          <p:nvPr/>
        </p:nvSpPr>
        <p:spPr>
          <a:xfrm>
            <a:off x="6316310" y="1232383"/>
            <a:ext cx="4680833" cy="765665"/>
          </a:xfrm>
          <a:custGeom>
            <a:avLst/>
            <a:gdLst>
              <a:gd name="connsiteX0" fmla="*/ 0 w 4680833"/>
              <a:gd name="connsiteY0" fmla="*/ 0 h 765663"/>
              <a:gd name="connsiteX1" fmla="*/ 4298002 w 4680833"/>
              <a:gd name="connsiteY1" fmla="*/ 0 h 765663"/>
              <a:gd name="connsiteX2" fmla="*/ 4680833 w 4680833"/>
              <a:gd name="connsiteY2" fmla="*/ 382832 h 765663"/>
              <a:gd name="connsiteX3" fmla="*/ 4298002 w 4680833"/>
              <a:gd name="connsiteY3" fmla="*/ 765663 h 765663"/>
              <a:gd name="connsiteX4" fmla="*/ 0 w 4680833"/>
              <a:gd name="connsiteY4" fmla="*/ 765663 h 765663"/>
              <a:gd name="connsiteX5" fmla="*/ 0 w 4680833"/>
              <a:gd name="connsiteY5" fmla="*/ 0 h 7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0833" h="765663">
                <a:moveTo>
                  <a:pt x="4680833" y="765662"/>
                </a:moveTo>
                <a:lnTo>
                  <a:pt x="382831" y="765662"/>
                </a:lnTo>
                <a:lnTo>
                  <a:pt x="0" y="382831"/>
                </a:lnTo>
                <a:lnTo>
                  <a:pt x="382831" y="1"/>
                </a:lnTo>
                <a:lnTo>
                  <a:pt x="4680833" y="1"/>
                </a:lnTo>
                <a:lnTo>
                  <a:pt x="4680833" y="765662"/>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9052" tIns="102871" rIns="192024" bIns="102871" numCol="1" spcCol="1270" anchor="ctr" anchorCtr="0">
            <a:noAutofit/>
          </a:bodyPr>
          <a:lstStyle/>
          <a:p>
            <a:pPr marL="0" lvl="0" indent="0" algn="ctr" defTabSz="1200150">
              <a:lnSpc>
                <a:spcPct val="90000"/>
              </a:lnSpc>
              <a:spcBef>
                <a:spcPct val="0"/>
              </a:spcBef>
              <a:spcAft>
                <a:spcPct val="35000"/>
              </a:spcAft>
              <a:buNone/>
            </a:pPr>
            <a:r>
              <a:rPr lang="en-IE" sz="2700" kern="1200" dirty="0">
                <a:solidFill>
                  <a:schemeClr val="tx1"/>
                </a:solidFill>
              </a:rPr>
              <a:t>Education - Salaries</a:t>
            </a:r>
          </a:p>
        </p:txBody>
      </p:sp>
      <p:sp>
        <p:nvSpPr>
          <p:cNvPr id="8" name="Oval 7">
            <a:extLst>
              <a:ext uri="{FF2B5EF4-FFF2-40B4-BE49-F238E27FC236}">
                <a16:creationId xmlns:a16="http://schemas.microsoft.com/office/drawing/2014/main" id="{9F1BB8FB-CC4B-A665-A23D-BE8FA9A155AE}"/>
              </a:ext>
            </a:extLst>
          </p:cNvPr>
          <p:cNvSpPr/>
          <p:nvPr/>
        </p:nvSpPr>
        <p:spPr>
          <a:xfrm>
            <a:off x="5560616" y="1229434"/>
            <a:ext cx="765663" cy="765663"/>
          </a:xfrm>
          <a:prstGeom prst="ellipse">
            <a:avLst/>
          </a:prstGeom>
          <a: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E"/>
          </a:p>
        </p:txBody>
      </p:sp>
      <p:sp>
        <p:nvSpPr>
          <p:cNvPr id="9" name="Freeform: Shape 8">
            <a:extLst>
              <a:ext uri="{FF2B5EF4-FFF2-40B4-BE49-F238E27FC236}">
                <a16:creationId xmlns:a16="http://schemas.microsoft.com/office/drawing/2014/main" id="{A515DFB9-2155-16C3-9E23-CA04DA44B5C2}"/>
              </a:ext>
            </a:extLst>
          </p:cNvPr>
          <p:cNvSpPr/>
          <p:nvPr/>
        </p:nvSpPr>
        <p:spPr>
          <a:xfrm>
            <a:off x="6316310" y="2226603"/>
            <a:ext cx="4680833" cy="765665"/>
          </a:xfrm>
          <a:custGeom>
            <a:avLst/>
            <a:gdLst>
              <a:gd name="connsiteX0" fmla="*/ 0 w 4680833"/>
              <a:gd name="connsiteY0" fmla="*/ 0 h 765663"/>
              <a:gd name="connsiteX1" fmla="*/ 4298002 w 4680833"/>
              <a:gd name="connsiteY1" fmla="*/ 0 h 765663"/>
              <a:gd name="connsiteX2" fmla="*/ 4680833 w 4680833"/>
              <a:gd name="connsiteY2" fmla="*/ 382832 h 765663"/>
              <a:gd name="connsiteX3" fmla="*/ 4298002 w 4680833"/>
              <a:gd name="connsiteY3" fmla="*/ 765663 h 765663"/>
              <a:gd name="connsiteX4" fmla="*/ 0 w 4680833"/>
              <a:gd name="connsiteY4" fmla="*/ 765663 h 765663"/>
              <a:gd name="connsiteX5" fmla="*/ 0 w 4680833"/>
              <a:gd name="connsiteY5" fmla="*/ 0 h 7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0833" h="765663">
                <a:moveTo>
                  <a:pt x="4680833" y="765662"/>
                </a:moveTo>
                <a:lnTo>
                  <a:pt x="382831" y="765662"/>
                </a:lnTo>
                <a:lnTo>
                  <a:pt x="0" y="382831"/>
                </a:lnTo>
                <a:lnTo>
                  <a:pt x="382831" y="1"/>
                </a:lnTo>
                <a:lnTo>
                  <a:pt x="4680833" y="1"/>
                </a:lnTo>
                <a:lnTo>
                  <a:pt x="4680833" y="765662"/>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9052" tIns="102871" rIns="192024" bIns="102871" numCol="1" spcCol="1270" anchor="ctr" anchorCtr="0">
            <a:noAutofit/>
          </a:bodyPr>
          <a:lstStyle/>
          <a:p>
            <a:pPr marL="0" lvl="0" indent="0" algn="ctr" defTabSz="1200150">
              <a:lnSpc>
                <a:spcPct val="90000"/>
              </a:lnSpc>
              <a:spcBef>
                <a:spcPct val="0"/>
              </a:spcBef>
              <a:spcAft>
                <a:spcPct val="35000"/>
              </a:spcAft>
              <a:buNone/>
            </a:pPr>
            <a:r>
              <a:rPr lang="en-IE" sz="2700" kern="1200" dirty="0">
                <a:solidFill>
                  <a:schemeClr val="tx1"/>
                </a:solidFill>
              </a:rPr>
              <a:t>Education - Other</a:t>
            </a:r>
          </a:p>
        </p:txBody>
      </p:sp>
      <p:sp>
        <p:nvSpPr>
          <p:cNvPr id="10" name="Oval 9">
            <a:extLst>
              <a:ext uri="{FF2B5EF4-FFF2-40B4-BE49-F238E27FC236}">
                <a16:creationId xmlns:a16="http://schemas.microsoft.com/office/drawing/2014/main" id="{301E0BC4-CB95-8D42-40A7-345F433DE5E7}"/>
              </a:ext>
            </a:extLst>
          </p:cNvPr>
          <p:cNvSpPr/>
          <p:nvPr/>
        </p:nvSpPr>
        <p:spPr>
          <a:xfrm>
            <a:off x="5560616" y="2152901"/>
            <a:ext cx="765663" cy="765663"/>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E"/>
          </a:p>
        </p:txBody>
      </p:sp>
      <p:sp>
        <p:nvSpPr>
          <p:cNvPr id="11" name="Freeform: Shape 10">
            <a:extLst>
              <a:ext uri="{FF2B5EF4-FFF2-40B4-BE49-F238E27FC236}">
                <a16:creationId xmlns:a16="http://schemas.microsoft.com/office/drawing/2014/main" id="{BEEEC77D-A9E7-84E3-87A2-F17AF04BFE9C}"/>
              </a:ext>
            </a:extLst>
          </p:cNvPr>
          <p:cNvSpPr/>
          <p:nvPr/>
        </p:nvSpPr>
        <p:spPr>
          <a:xfrm>
            <a:off x="6316310" y="3220823"/>
            <a:ext cx="4680833" cy="765664"/>
          </a:xfrm>
          <a:custGeom>
            <a:avLst/>
            <a:gdLst>
              <a:gd name="connsiteX0" fmla="*/ 0 w 4680833"/>
              <a:gd name="connsiteY0" fmla="*/ 0 h 765663"/>
              <a:gd name="connsiteX1" fmla="*/ 4298002 w 4680833"/>
              <a:gd name="connsiteY1" fmla="*/ 0 h 765663"/>
              <a:gd name="connsiteX2" fmla="*/ 4680833 w 4680833"/>
              <a:gd name="connsiteY2" fmla="*/ 382832 h 765663"/>
              <a:gd name="connsiteX3" fmla="*/ 4298002 w 4680833"/>
              <a:gd name="connsiteY3" fmla="*/ 765663 h 765663"/>
              <a:gd name="connsiteX4" fmla="*/ 0 w 4680833"/>
              <a:gd name="connsiteY4" fmla="*/ 765663 h 765663"/>
              <a:gd name="connsiteX5" fmla="*/ 0 w 4680833"/>
              <a:gd name="connsiteY5" fmla="*/ 0 h 7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0833" h="765663">
                <a:moveTo>
                  <a:pt x="4680833" y="765662"/>
                </a:moveTo>
                <a:lnTo>
                  <a:pt x="382831" y="765662"/>
                </a:lnTo>
                <a:lnTo>
                  <a:pt x="0" y="382831"/>
                </a:lnTo>
                <a:lnTo>
                  <a:pt x="382831" y="1"/>
                </a:lnTo>
                <a:lnTo>
                  <a:pt x="4680833" y="1"/>
                </a:lnTo>
                <a:lnTo>
                  <a:pt x="4680833" y="765662"/>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9052" tIns="102871" rIns="192024" bIns="102870" numCol="1" spcCol="1270" anchor="ctr" anchorCtr="0">
            <a:noAutofit/>
          </a:bodyPr>
          <a:lstStyle/>
          <a:p>
            <a:pPr marL="0" lvl="0" indent="0" algn="ctr" defTabSz="1200150">
              <a:lnSpc>
                <a:spcPct val="90000"/>
              </a:lnSpc>
              <a:spcBef>
                <a:spcPct val="0"/>
              </a:spcBef>
              <a:spcAft>
                <a:spcPct val="35000"/>
              </a:spcAft>
              <a:buNone/>
            </a:pPr>
            <a:r>
              <a:rPr lang="en-IE" sz="2700" kern="1200" dirty="0">
                <a:solidFill>
                  <a:schemeClr val="tx1"/>
                </a:solidFill>
              </a:rPr>
              <a:t>Repairs &amp; Maintenance</a:t>
            </a:r>
          </a:p>
        </p:txBody>
      </p:sp>
      <p:sp>
        <p:nvSpPr>
          <p:cNvPr id="12" name="Oval 11">
            <a:extLst>
              <a:ext uri="{FF2B5EF4-FFF2-40B4-BE49-F238E27FC236}">
                <a16:creationId xmlns:a16="http://schemas.microsoft.com/office/drawing/2014/main" id="{876CB760-E23F-78F8-DED7-352F3CDF8F9B}"/>
              </a:ext>
            </a:extLst>
          </p:cNvPr>
          <p:cNvSpPr/>
          <p:nvPr/>
        </p:nvSpPr>
        <p:spPr>
          <a:xfrm>
            <a:off x="5560616" y="3147121"/>
            <a:ext cx="765663" cy="765663"/>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E"/>
          </a:p>
        </p:txBody>
      </p:sp>
      <p:sp>
        <p:nvSpPr>
          <p:cNvPr id="13" name="Freeform: Shape 12">
            <a:extLst>
              <a:ext uri="{FF2B5EF4-FFF2-40B4-BE49-F238E27FC236}">
                <a16:creationId xmlns:a16="http://schemas.microsoft.com/office/drawing/2014/main" id="{D56EA49C-4FD4-3AFA-B138-37377DC70445}"/>
              </a:ext>
            </a:extLst>
          </p:cNvPr>
          <p:cNvSpPr/>
          <p:nvPr/>
        </p:nvSpPr>
        <p:spPr>
          <a:xfrm>
            <a:off x="6316310" y="4215043"/>
            <a:ext cx="4680833" cy="765664"/>
          </a:xfrm>
          <a:custGeom>
            <a:avLst/>
            <a:gdLst>
              <a:gd name="connsiteX0" fmla="*/ 0 w 4680833"/>
              <a:gd name="connsiteY0" fmla="*/ 0 h 765663"/>
              <a:gd name="connsiteX1" fmla="*/ 4298002 w 4680833"/>
              <a:gd name="connsiteY1" fmla="*/ 0 h 765663"/>
              <a:gd name="connsiteX2" fmla="*/ 4680833 w 4680833"/>
              <a:gd name="connsiteY2" fmla="*/ 382832 h 765663"/>
              <a:gd name="connsiteX3" fmla="*/ 4298002 w 4680833"/>
              <a:gd name="connsiteY3" fmla="*/ 765663 h 765663"/>
              <a:gd name="connsiteX4" fmla="*/ 0 w 4680833"/>
              <a:gd name="connsiteY4" fmla="*/ 765663 h 765663"/>
              <a:gd name="connsiteX5" fmla="*/ 0 w 4680833"/>
              <a:gd name="connsiteY5" fmla="*/ 0 h 7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0833" h="765663">
                <a:moveTo>
                  <a:pt x="4680833" y="765662"/>
                </a:moveTo>
                <a:lnTo>
                  <a:pt x="382831" y="765662"/>
                </a:lnTo>
                <a:lnTo>
                  <a:pt x="0" y="382831"/>
                </a:lnTo>
                <a:lnTo>
                  <a:pt x="382831" y="1"/>
                </a:lnTo>
                <a:lnTo>
                  <a:pt x="4680833" y="1"/>
                </a:lnTo>
                <a:lnTo>
                  <a:pt x="4680833" y="765662"/>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9052" tIns="102871" rIns="192024" bIns="102870" numCol="1" spcCol="1270" anchor="ctr" anchorCtr="0">
            <a:noAutofit/>
          </a:bodyPr>
          <a:lstStyle/>
          <a:p>
            <a:pPr marL="0" lvl="0" indent="0" algn="ctr" defTabSz="1200150">
              <a:lnSpc>
                <a:spcPct val="90000"/>
              </a:lnSpc>
              <a:spcBef>
                <a:spcPct val="0"/>
              </a:spcBef>
              <a:spcAft>
                <a:spcPct val="35000"/>
              </a:spcAft>
              <a:buNone/>
            </a:pPr>
            <a:r>
              <a:rPr lang="en-IE" sz="2700" kern="1200" dirty="0">
                <a:solidFill>
                  <a:schemeClr val="tx1"/>
                </a:solidFill>
              </a:rPr>
              <a:t>Administration</a:t>
            </a:r>
          </a:p>
        </p:txBody>
      </p:sp>
      <p:sp>
        <p:nvSpPr>
          <p:cNvPr id="14" name="Oval 13">
            <a:extLst>
              <a:ext uri="{FF2B5EF4-FFF2-40B4-BE49-F238E27FC236}">
                <a16:creationId xmlns:a16="http://schemas.microsoft.com/office/drawing/2014/main" id="{E5F24472-DAC8-D9F8-AE83-E380D28040E8}"/>
              </a:ext>
            </a:extLst>
          </p:cNvPr>
          <p:cNvSpPr/>
          <p:nvPr/>
        </p:nvSpPr>
        <p:spPr>
          <a:xfrm>
            <a:off x="5560616" y="4141341"/>
            <a:ext cx="765663" cy="765663"/>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E"/>
          </a:p>
        </p:txBody>
      </p:sp>
      <p:sp>
        <p:nvSpPr>
          <p:cNvPr id="15" name="Freeform: Shape 14">
            <a:extLst>
              <a:ext uri="{FF2B5EF4-FFF2-40B4-BE49-F238E27FC236}">
                <a16:creationId xmlns:a16="http://schemas.microsoft.com/office/drawing/2014/main" id="{E3327843-81D4-D790-F764-724C97F6830B}"/>
              </a:ext>
            </a:extLst>
          </p:cNvPr>
          <p:cNvSpPr/>
          <p:nvPr/>
        </p:nvSpPr>
        <p:spPr>
          <a:xfrm>
            <a:off x="6316310" y="5209263"/>
            <a:ext cx="4680833" cy="765664"/>
          </a:xfrm>
          <a:custGeom>
            <a:avLst/>
            <a:gdLst>
              <a:gd name="connsiteX0" fmla="*/ 0 w 4680833"/>
              <a:gd name="connsiteY0" fmla="*/ 0 h 765663"/>
              <a:gd name="connsiteX1" fmla="*/ 4298002 w 4680833"/>
              <a:gd name="connsiteY1" fmla="*/ 0 h 765663"/>
              <a:gd name="connsiteX2" fmla="*/ 4680833 w 4680833"/>
              <a:gd name="connsiteY2" fmla="*/ 382832 h 765663"/>
              <a:gd name="connsiteX3" fmla="*/ 4298002 w 4680833"/>
              <a:gd name="connsiteY3" fmla="*/ 765663 h 765663"/>
              <a:gd name="connsiteX4" fmla="*/ 0 w 4680833"/>
              <a:gd name="connsiteY4" fmla="*/ 765663 h 765663"/>
              <a:gd name="connsiteX5" fmla="*/ 0 w 4680833"/>
              <a:gd name="connsiteY5" fmla="*/ 0 h 7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0833" h="765663">
                <a:moveTo>
                  <a:pt x="4680833" y="765662"/>
                </a:moveTo>
                <a:lnTo>
                  <a:pt x="382831" y="765662"/>
                </a:lnTo>
                <a:lnTo>
                  <a:pt x="0" y="382831"/>
                </a:lnTo>
                <a:lnTo>
                  <a:pt x="382831" y="1"/>
                </a:lnTo>
                <a:lnTo>
                  <a:pt x="4680833" y="1"/>
                </a:lnTo>
                <a:lnTo>
                  <a:pt x="4680833" y="765662"/>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9052" tIns="102871" rIns="192024" bIns="102870" numCol="1" spcCol="1270" anchor="ctr" anchorCtr="0">
            <a:noAutofit/>
          </a:bodyPr>
          <a:lstStyle/>
          <a:p>
            <a:pPr marL="0" lvl="0" indent="0" algn="ctr" defTabSz="1200150">
              <a:lnSpc>
                <a:spcPct val="90000"/>
              </a:lnSpc>
              <a:spcBef>
                <a:spcPct val="0"/>
              </a:spcBef>
              <a:spcAft>
                <a:spcPct val="35000"/>
              </a:spcAft>
              <a:buNone/>
            </a:pPr>
            <a:r>
              <a:rPr lang="en-IE" sz="2700" kern="1200" dirty="0">
                <a:solidFill>
                  <a:schemeClr val="tx1"/>
                </a:solidFill>
              </a:rPr>
              <a:t>Finance</a:t>
            </a:r>
          </a:p>
        </p:txBody>
      </p:sp>
      <p:sp>
        <p:nvSpPr>
          <p:cNvPr id="16" name="Oval 15">
            <a:extLst>
              <a:ext uri="{FF2B5EF4-FFF2-40B4-BE49-F238E27FC236}">
                <a16:creationId xmlns:a16="http://schemas.microsoft.com/office/drawing/2014/main" id="{8F60BCC7-68C0-EA77-9A89-9702E20C51B5}"/>
              </a:ext>
            </a:extLst>
          </p:cNvPr>
          <p:cNvSpPr/>
          <p:nvPr/>
        </p:nvSpPr>
        <p:spPr>
          <a:xfrm>
            <a:off x="5560616" y="5135562"/>
            <a:ext cx="765663" cy="765663"/>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E"/>
          </a:p>
        </p:txBody>
      </p:sp>
      <p:pic>
        <p:nvPicPr>
          <p:cNvPr id="3" name="Picture 2">
            <a:extLst>
              <a:ext uri="{FF2B5EF4-FFF2-40B4-BE49-F238E27FC236}">
                <a16:creationId xmlns:a16="http://schemas.microsoft.com/office/drawing/2014/main" id="{3728AB71-52B5-BBF1-7FC6-6AF9F91D4E2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120914" y="6262915"/>
            <a:ext cx="1001049" cy="443798"/>
          </a:xfrm>
          <a:prstGeom prst="rect">
            <a:avLst/>
          </a:prstGeom>
        </p:spPr>
      </p:pic>
    </p:spTree>
    <p:extLst>
      <p:ext uri="{BB962C8B-B14F-4D97-AF65-F5344CB8AC3E}">
        <p14:creationId xmlns:p14="http://schemas.microsoft.com/office/powerpoint/2010/main" val="182396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9"/>
                                        </p:tgtEl>
                                        <p:attrNameLst>
                                          <p:attrName>style.color</p:attrName>
                                        </p:attrNameLst>
                                      </p:cBhvr>
                                      <p:to>
                                        <a:schemeClr val="bg1"/>
                                      </p:to>
                                    </p:animClr>
                                    <p:animClr clrSpc="rgb" dir="cw">
                                      <p:cBhvr>
                                        <p:cTn id="14" dur="250" autoRev="1" fill="remove"/>
                                        <p:tgtEl>
                                          <p:spTgt spid="9"/>
                                        </p:tgtEl>
                                        <p:attrNameLst>
                                          <p:attrName>fillcolor</p:attrName>
                                        </p:attrNameLst>
                                      </p:cBhvr>
                                      <p:to>
                                        <a:schemeClr val="bg1"/>
                                      </p:to>
                                    </p:animClr>
                                    <p:set>
                                      <p:cBhvr>
                                        <p:cTn id="15" dur="250" autoRev="1" fill="remove"/>
                                        <p:tgtEl>
                                          <p:spTgt spid="9"/>
                                        </p:tgtEl>
                                        <p:attrNameLst>
                                          <p:attrName>fill.type</p:attrName>
                                        </p:attrNameLst>
                                      </p:cBhvr>
                                      <p:to>
                                        <p:strVal val="solid"/>
                                      </p:to>
                                    </p:set>
                                    <p:set>
                                      <p:cBhvr>
                                        <p:cTn id="16" dur="250" autoRev="1" fill="remove"/>
                                        <p:tgtEl>
                                          <p:spTgt spid="9"/>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11"/>
                                        </p:tgtEl>
                                        <p:attrNameLst>
                                          <p:attrName>style.color</p:attrName>
                                        </p:attrNameLst>
                                      </p:cBhvr>
                                      <p:to>
                                        <a:schemeClr val="bg1"/>
                                      </p:to>
                                    </p:animClr>
                                    <p:animClr clrSpc="rgb" dir="cw">
                                      <p:cBhvr>
                                        <p:cTn id="21" dur="250" autoRev="1" fill="remove"/>
                                        <p:tgtEl>
                                          <p:spTgt spid="11"/>
                                        </p:tgtEl>
                                        <p:attrNameLst>
                                          <p:attrName>fillcolor</p:attrName>
                                        </p:attrNameLst>
                                      </p:cBhvr>
                                      <p:to>
                                        <a:schemeClr val="bg1"/>
                                      </p:to>
                                    </p:animClr>
                                    <p:set>
                                      <p:cBhvr>
                                        <p:cTn id="22" dur="250" autoRev="1" fill="remove"/>
                                        <p:tgtEl>
                                          <p:spTgt spid="11"/>
                                        </p:tgtEl>
                                        <p:attrNameLst>
                                          <p:attrName>fill.type</p:attrName>
                                        </p:attrNameLst>
                                      </p:cBhvr>
                                      <p:to>
                                        <p:strVal val="solid"/>
                                      </p:to>
                                    </p:set>
                                    <p:set>
                                      <p:cBhvr>
                                        <p:cTn id="23" dur="250" autoRev="1" fill="remove"/>
                                        <p:tgtEl>
                                          <p:spTgt spid="11"/>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13"/>
                                        </p:tgtEl>
                                        <p:attrNameLst>
                                          <p:attrName>style.color</p:attrName>
                                        </p:attrNameLst>
                                      </p:cBhvr>
                                      <p:to>
                                        <a:schemeClr val="bg1"/>
                                      </p:to>
                                    </p:animClr>
                                    <p:animClr clrSpc="rgb" dir="cw">
                                      <p:cBhvr>
                                        <p:cTn id="28" dur="250" autoRev="1" fill="remove"/>
                                        <p:tgtEl>
                                          <p:spTgt spid="13"/>
                                        </p:tgtEl>
                                        <p:attrNameLst>
                                          <p:attrName>fillcolor</p:attrName>
                                        </p:attrNameLst>
                                      </p:cBhvr>
                                      <p:to>
                                        <a:schemeClr val="bg1"/>
                                      </p:to>
                                    </p:animClr>
                                    <p:set>
                                      <p:cBhvr>
                                        <p:cTn id="29" dur="250" autoRev="1" fill="remove"/>
                                        <p:tgtEl>
                                          <p:spTgt spid="13"/>
                                        </p:tgtEl>
                                        <p:attrNameLst>
                                          <p:attrName>fill.type</p:attrName>
                                        </p:attrNameLst>
                                      </p:cBhvr>
                                      <p:to>
                                        <p:strVal val="solid"/>
                                      </p:to>
                                    </p:set>
                                    <p:set>
                                      <p:cBhvr>
                                        <p:cTn id="30" dur="250" autoRev="1" fill="remove"/>
                                        <p:tgtEl>
                                          <p:spTgt spid="13"/>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0" nodeType="clickEffect">
                                  <p:stCondLst>
                                    <p:cond delay="0"/>
                                  </p:stCondLst>
                                  <p:childTnLst>
                                    <p:animClr clrSpc="rgb" dir="cw">
                                      <p:cBhvr override="childStyle">
                                        <p:cTn id="34" dur="250" autoRev="1" fill="remove"/>
                                        <p:tgtEl>
                                          <p:spTgt spid="15"/>
                                        </p:tgtEl>
                                        <p:attrNameLst>
                                          <p:attrName>style.color</p:attrName>
                                        </p:attrNameLst>
                                      </p:cBhvr>
                                      <p:to>
                                        <a:schemeClr val="bg1"/>
                                      </p:to>
                                    </p:animClr>
                                    <p:animClr clrSpc="rgb" dir="cw">
                                      <p:cBhvr>
                                        <p:cTn id="35" dur="250" autoRev="1" fill="remove"/>
                                        <p:tgtEl>
                                          <p:spTgt spid="15"/>
                                        </p:tgtEl>
                                        <p:attrNameLst>
                                          <p:attrName>fillcolor</p:attrName>
                                        </p:attrNameLst>
                                      </p:cBhvr>
                                      <p:to>
                                        <a:schemeClr val="bg1"/>
                                      </p:to>
                                    </p:animClr>
                                    <p:set>
                                      <p:cBhvr>
                                        <p:cTn id="36" dur="250" autoRev="1" fill="remove"/>
                                        <p:tgtEl>
                                          <p:spTgt spid="15"/>
                                        </p:tgtEl>
                                        <p:attrNameLst>
                                          <p:attrName>fill.type</p:attrName>
                                        </p:attrNameLst>
                                      </p:cBhvr>
                                      <p:to>
                                        <p:strVal val="solid"/>
                                      </p:to>
                                    </p:set>
                                    <p:set>
                                      <p:cBhvr>
                                        <p:cTn id="37" dur="250" autoRev="1" fill="remove"/>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4AF2F-FCC9-414F-5CAC-AC2A171C497E}"/>
              </a:ext>
            </a:extLst>
          </p:cNvPr>
          <p:cNvSpPr>
            <a:spLocks noGrp="1"/>
          </p:cNvSpPr>
          <p:nvPr>
            <p:ph type="title"/>
          </p:nvPr>
        </p:nvSpPr>
        <p:spPr>
          <a:xfrm>
            <a:off x="735853" y="981107"/>
            <a:ext cx="10035786" cy="706964"/>
          </a:xfrm>
        </p:spPr>
        <p:txBody>
          <a:bodyPr/>
          <a:lstStyle/>
          <a:p>
            <a:r>
              <a:rPr lang="en-IE" sz="4800" dirty="0"/>
              <a:t>School Income and Expenditure</a:t>
            </a:r>
          </a:p>
        </p:txBody>
      </p:sp>
      <p:sp>
        <p:nvSpPr>
          <p:cNvPr id="4" name="Slide Number Placeholder 3">
            <a:extLst>
              <a:ext uri="{FF2B5EF4-FFF2-40B4-BE49-F238E27FC236}">
                <a16:creationId xmlns:a16="http://schemas.microsoft.com/office/drawing/2014/main" id="{452672FE-57B1-7852-70B5-09D73CECB4D9}"/>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8" name="Freeform: Shape 7">
            <a:extLst>
              <a:ext uri="{FF2B5EF4-FFF2-40B4-BE49-F238E27FC236}">
                <a16:creationId xmlns:a16="http://schemas.microsoft.com/office/drawing/2014/main" id="{E98A51F4-C545-99A7-6085-C87163787696}"/>
              </a:ext>
            </a:extLst>
          </p:cNvPr>
          <p:cNvSpPr/>
          <p:nvPr/>
        </p:nvSpPr>
        <p:spPr>
          <a:xfrm>
            <a:off x="1825133" y="2554654"/>
            <a:ext cx="2407763" cy="1748690"/>
          </a:xfrm>
          <a:custGeom>
            <a:avLst/>
            <a:gdLst>
              <a:gd name="connsiteX0" fmla="*/ 0 w 2407763"/>
              <a:gd name="connsiteY0" fmla="*/ 874345 h 1748690"/>
              <a:gd name="connsiteX1" fmla="*/ 1203882 w 2407763"/>
              <a:gd name="connsiteY1" fmla="*/ 0 h 1748690"/>
              <a:gd name="connsiteX2" fmla="*/ 2407764 w 2407763"/>
              <a:gd name="connsiteY2" fmla="*/ 874345 h 1748690"/>
              <a:gd name="connsiteX3" fmla="*/ 1203882 w 2407763"/>
              <a:gd name="connsiteY3" fmla="*/ 1748690 h 1748690"/>
              <a:gd name="connsiteX4" fmla="*/ 0 w 2407763"/>
              <a:gd name="connsiteY4" fmla="*/ 874345 h 174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763" h="1748690">
                <a:moveTo>
                  <a:pt x="0" y="874345"/>
                </a:moveTo>
                <a:cubicBezTo>
                  <a:pt x="0" y="391458"/>
                  <a:pt x="538996" y="0"/>
                  <a:pt x="1203882" y="0"/>
                </a:cubicBezTo>
                <a:cubicBezTo>
                  <a:pt x="1868768" y="0"/>
                  <a:pt x="2407764" y="391458"/>
                  <a:pt x="2407764" y="874345"/>
                </a:cubicBezTo>
                <a:cubicBezTo>
                  <a:pt x="2407764" y="1357232"/>
                  <a:pt x="1868768" y="1748690"/>
                  <a:pt x="1203882" y="1748690"/>
                </a:cubicBezTo>
                <a:cubicBezTo>
                  <a:pt x="538996" y="1748690"/>
                  <a:pt x="0" y="1357232"/>
                  <a:pt x="0" y="874345"/>
                </a:cubicBez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0549" tIns="284030" rIns="380549" bIns="284030" numCol="1" spcCol="1270" anchor="ctr" anchorCtr="0">
            <a:noAutofit/>
          </a:bodyPr>
          <a:lstStyle/>
          <a:p>
            <a:pPr marL="0" lvl="0" indent="0" algn="ctr" defTabSz="977900">
              <a:lnSpc>
                <a:spcPct val="90000"/>
              </a:lnSpc>
              <a:spcBef>
                <a:spcPct val="0"/>
              </a:spcBef>
              <a:spcAft>
                <a:spcPct val="35000"/>
              </a:spcAft>
              <a:buNone/>
            </a:pPr>
            <a:r>
              <a:rPr lang="en-IE" sz="2200" kern="1200" dirty="0">
                <a:solidFill>
                  <a:schemeClr val="tx1"/>
                </a:solidFill>
              </a:rPr>
              <a:t>Income</a:t>
            </a:r>
          </a:p>
        </p:txBody>
      </p:sp>
      <p:sp>
        <p:nvSpPr>
          <p:cNvPr id="9" name="Freeform: Shape 8">
            <a:extLst>
              <a:ext uri="{FF2B5EF4-FFF2-40B4-BE49-F238E27FC236}">
                <a16:creationId xmlns:a16="http://schemas.microsoft.com/office/drawing/2014/main" id="{E7B2E7C8-C751-148B-7B2E-CE8E1081B4DE}"/>
              </a:ext>
            </a:extLst>
          </p:cNvPr>
          <p:cNvSpPr/>
          <p:nvPr/>
        </p:nvSpPr>
        <p:spPr>
          <a:xfrm>
            <a:off x="4312446" y="3144895"/>
            <a:ext cx="568208" cy="568208"/>
          </a:xfrm>
          <a:custGeom>
            <a:avLst/>
            <a:gdLst>
              <a:gd name="connsiteX0" fmla="*/ 75316 w 568208"/>
              <a:gd name="connsiteY0" fmla="*/ 217283 h 568208"/>
              <a:gd name="connsiteX1" fmla="*/ 492892 w 568208"/>
              <a:gd name="connsiteY1" fmla="*/ 217283 h 568208"/>
              <a:gd name="connsiteX2" fmla="*/ 492892 w 568208"/>
              <a:gd name="connsiteY2" fmla="*/ 350925 h 568208"/>
              <a:gd name="connsiteX3" fmla="*/ 75316 w 568208"/>
              <a:gd name="connsiteY3" fmla="*/ 350925 h 568208"/>
              <a:gd name="connsiteX4" fmla="*/ 75316 w 568208"/>
              <a:gd name="connsiteY4" fmla="*/ 217283 h 568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208" h="568208">
                <a:moveTo>
                  <a:pt x="75316" y="217283"/>
                </a:moveTo>
                <a:lnTo>
                  <a:pt x="492892" y="217283"/>
                </a:lnTo>
                <a:lnTo>
                  <a:pt x="492892" y="350925"/>
                </a:lnTo>
                <a:lnTo>
                  <a:pt x="75316" y="350925"/>
                </a:lnTo>
                <a:lnTo>
                  <a:pt x="75316" y="217283"/>
                </a:lnTo>
                <a:close/>
              </a:path>
            </a:pathLst>
          </a:custGeom>
          <a:solidFill>
            <a:srgbClr val="FF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5316" tIns="217283" rIns="75316" bIns="217283" numCol="1" spcCol="1270" anchor="ctr" anchorCtr="0">
            <a:noAutofit/>
          </a:bodyPr>
          <a:lstStyle/>
          <a:p>
            <a:pPr marL="0" lvl="0" indent="0" algn="ctr" defTabSz="977900">
              <a:lnSpc>
                <a:spcPct val="90000"/>
              </a:lnSpc>
              <a:spcBef>
                <a:spcPct val="0"/>
              </a:spcBef>
              <a:spcAft>
                <a:spcPct val="35000"/>
              </a:spcAft>
              <a:buNone/>
            </a:pPr>
            <a:endParaRPr lang="en-IE" sz="2200" kern="1200">
              <a:solidFill>
                <a:srgbClr val="FF0000"/>
              </a:solidFill>
            </a:endParaRPr>
          </a:p>
        </p:txBody>
      </p:sp>
      <p:sp>
        <p:nvSpPr>
          <p:cNvPr id="10" name="Freeform: Shape 9">
            <a:extLst>
              <a:ext uri="{FF2B5EF4-FFF2-40B4-BE49-F238E27FC236}">
                <a16:creationId xmlns:a16="http://schemas.microsoft.com/office/drawing/2014/main" id="{27E44E08-C370-1607-5B6D-605684E7A42E}"/>
              </a:ext>
            </a:extLst>
          </p:cNvPr>
          <p:cNvSpPr/>
          <p:nvPr/>
        </p:nvSpPr>
        <p:spPr>
          <a:xfrm>
            <a:off x="4960203" y="2554654"/>
            <a:ext cx="2490476" cy="1748690"/>
          </a:xfrm>
          <a:custGeom>
            <a:avLst/>
            <a:gdLst>
              <a:gd name="connsiteX0" fmla="*/ 0 w 2490476"/>
              <a:gd name="connsiteY0" fmla="*/ 874345 h 1748690"/>
              <a:gd name="connsiteX1" fmla="*/ 1245238 w 2490476"/>
              <a:gd name="connsiteY1" fmla="*/ 0 h 1748690"/>
              <a:gd name="connsiteX2" fmla="*/ 2490476 w 2490476"/>
              <a:gd name="connsiteY2" fmla="*/ 874345 h 1748690"/>
              <a:gd name="connsiteX3" fmla="*/ 1245238 w 2490476"/>
              <a:gd name="connsiteY3" fmla="*/ 1748690 h 1748690"/>
              <a:gd name="connsiteX4" fmla="*/ 0 w 2490476"/>
              <a:gd name="connsiteY4" fmla="*/ 874345 h 174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476" h="1748690">
                <a:moveTo>
                  <a:pt x="0" y="874345"/>
                </a:moveTo>
                <a:cubicBezTo>
                  <a:pt x="0" y="391458"/>
                  <a:pt x="557512" y="0"/>
                  <a:pt x="1245238" y="0"/>
                </a:cubicBezTo>
                <a:cubicBezTo>
                  <a:pt x="1932964" y="0"/>
                  <a:pt x="2490476" y="391458"/>
                  <a:pt x="2490476" y="874345"/>
                </a:cubicBezTo>
                <a:cubicBezTo>
                  <a:pt x="2490476" y="1357232"/>
                  <a:pt x="1932964" y="1748690"/>
                  <a:pt x="1245238" y="1748690"/>
                </a:cubicBezTo>
                <a:cubicBezTo>
                  <a:pt x="557512" y="1748690"/>
                  <a:pt x="0" y="1357232"/>
                  <a:pt x="0" y="874345"/>
                </a:cubicBez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662" tIns="284030" rIns="392662" bIns="284030" numCol="1" spcCol="1270" anchor="ctr" anchorCtr="0">
            <a:noAutofit/>
          </a:bodyPr>
          <a:lstStyle/>
          <a:p>
            <a:pPr marL="0" lvl="0" indent="0" algn="ctr" defTabSz="977900">
              <a:lnSpc>
                <a:spcPct val="90000"/>
              </a:lnSpc>
              <a:spcBef>
                <a:spcPct val="0"/>
              </a:spcBef>
              <a:spcAft>
                <a:spcPct val="35000"/>
              </a:spcAft>
              <a:buNone/>
            </a:pPr>
            <a:r>
              <a:rPr lang="en-IE" sz="2200" kern="1200" dirty="0">
                <a:solidFill>
                  <a:schemeClr val="tx1"/>
                </a:solidFill>
              </a:rPr>
              <a:t>Expenditure</a:t>
            </a:r>
          </a:p>
        </p:txBody>
      </p:sp>
      <p:sp>
        <p:nvSpPr>
          <p:cNvPr id="11" name="Freeform: Shape 10">
            <a:extLst>
              <a:ext uri="{FF2B5EF4-FFF2-40B4-BE49-F238E27FC236}">
                <a16:creationId xmlns:a16="http://schemas.microsoft.com/office/drawing/2014/main" id="{349980EE-CBE1-D5A1-AB31-1336D0229953}"/>
              </a:ext>
            </a:extLst>
          </p:cNvPr>
          <p:cNvSpPr/>
          <p:nvPr/>
        </p:nvSpPr>
        <p:spPr>
          <a:xfrm>
            <a:off x="7530229" y="3144895"/>
            <a:ext cx="568208" cy="568208"/>
          </a:xfrm>
          <a:custGeom>
            <a:avLst/>
            <a:gdLst>
              <a:gd name="connsiteX0" fmla="*/ 75316 w 568208"/>
              <a:gd name="connsiteY0" fmla="*/ 117051 h 568208"/>
              <a:gd name="connsiteX1" fmla="*/ 492892 w 568208"/>
              <a:gd name="connsiteY1" fmla="*/ 117051 h 568208"/>
              <a:gd name="connsiteX2" fmla="*/ 492892 w 568208"/>
              <a:gd name="connsiteY2" fmla="*/ 250693 h 568208"/>
              <a:gd name="connsiteX3" fmla="*/ 75316 w 568208"/>
              <a:gd name="connsiteY3" fmla="*/ 250693 h 568208"/>
              <a:gd name="connsiteX4" fmla="*/ 75316 w 568208"/>
              <a:gd name="connsiteY4" fmla="*/ 117051 h 568208"/>
              <a:gd name="connsiteX5" fmla="*/ 75316 w 568208"/>
              <a:gd name="connsiteY5" fmla="*/ 317515 h 568208"/>
              <a:gd name="connsiteX6" fmla="*/ 492892 w 568208"/>
              <a:gd name="connsiteY6" fmla="*/ 317515 h 568208"/>
              <a:gd name="connsiteX7" fmla="*/ 492892 w 568208"/>
              <a:gd name="connsiteY7" fmla="*/ 451157 h 568208"/>
              <a:gd name="connsiteX8" fmla="*/ 75316 w 568208"/>
              <a:gd name="connsiteY8" fmla="*/ 451157 h 568208"/>
              <a:gd name="connsiteX9" fmla="*/ 75316 w 568208"/>
              <a:gd name="connsiteY9" fmla="*/ 317515 h 56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8208" h="568208">
                <a:moveTo>
                  <a:pt x="75316" y="117051"/>
                </a:moveTo>
                <a:lnTo>
                  <a:pt x="492892" y="117051"/>
                </a:lnTo>
                <a:lnTo>
                  <a:pt x="492892" y="250693"/>
                </a:lnTo>
                <a:lnTo>
                  <a:pt x="75316" y="250693"/>
                </a:lnTo>
                <a:lnTo>
                  <a:pt x="75316" y="117051"/>
                </a:lnTo>
                <a:close/>
                <a:moveTo>
                  <a:pt x="75316" y="317515"/>
                </a:moveTo>
                <a:lnTo>
                  <a:pt x="492892" y="317515"/>
                </a:lnTo>
                <a:lnTo>
                  <a:pt x="492892" y="451157"/>
                </a:lnTo>
                <a:lnTo>
                  <a:pt x="75316" y="451157"/>
                </a:lnTo>
                <a:lnTo>
                  <a:pt x="75316" y="317515"/>
                </a:lnTo>
                <a:close/>
              </a:path>
            </a:pathLst>
          </a:custGeom>
          <a:solidFill>
            <a:srgbClr val="FF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5316" tIns="117051" rIns="75316" bIns="117051" numCol="1" spcCol="1270" anchor="ctr" anchorCtr="0">
            <a:noAutofit/>
          </a:bodyPr>
          <a:lstStyle/>
          <a:p>
            <a:pPr marL="0" lvl="0" indent="0" algn="ctr" defTabSz="977900">
              <a:lnSpc>
                <a:spcPct val="90000"/>
              </a:lnSpc>
              <a:spcBef>
                <a:spcPct val="0"/>
              </a:spcBef>
              <a:spcAft>
                <a:spcPct val="35000"/>
              </a:spcAft>
              <a:buNone/>
            </a:pPr>
            <a:endParaRPr lang="en-IE" sz="2200" kern="1200">
              <a:solidFill>
                <a:schemeClr val="tx1"/>
              </a:solidFill>
            </a:endParaRPr>
          </a:p>
        </p:txBody>
      </p:sp>
      <p:sp>
        <p:nvSpPr>
          <p:cNvPr id="12" name="Freeform: Shape 11">
            <a:extLst>
              <a:ext uri="{FF2B5EF4-FFF2-40B4-BE49-F238E27FC236}">
                <a16:creationId xmlns:a16="http://schemas.microsoft.com/office/drawing/2014/main" id="{7FED2DA7-7D6F-2C44-2A13-6552329D32FC}"/>
              </a:ext>
            </a:extLst>
          </p:cNvPr>
          <p:cNvSpPr/>
          <p:nvPr/>
        </p:nvSpPr>
        <p:spPr>
          <a:xfrm>
            <a:off x="8177987" y="2554654"/>
            <a:ext cx="2407763" cy="1748690"/>
          </a:xfrm>
          <a:custGeom>
            <a:avLst/>
            <a:gdLst>
              <a:gd name="connsiteX0" fmla="*/ 0 w 2407763"/>
              <a:gd name="connsiteY0" fmla="*/ 874345 h 1748690"/>
              <a:gd name="connsiteX1" fmla="*/ 1203882 w 2407763"/>
              <a:gd name="connsiteY1" fmla="*/ 0 h 1748690"/>
              <a:gd name="connsiteX2" fmla="*/ 2407764 w 2407763"/>
              <a:gd name="connsiteY2" fmla="*/ 874345 h 1748690"/>
              <a:gd name="connsiteX3" fmla="*/ 1203882 w 2407763"/>
              <a:gd name="connsiteY3" fmla="*/ 1748690 h 1748690"/>
              <a:gd name="connsiteX4" fmla="*/ 0 w 2407763"/>
              <a:gd name="connsiteY4" fmla="*/ 874345 h 174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763" h="1748690">
                <a:moveTo>
                  <a:pt x="0" y="874345"/>
                </a:moveTo>
                <a:cubicBezTo>
                  <a:pt x="0" y="391458"/>
                  <a:pt x="538996" y="0"/>
                  <a:pt x="1203882" y="0"/>
                </a:cubicBezTo>
                <a:cubicBezTo>
                  <a:pt x="1868768" y="0"/>
                  <a:pt x="2407764" y="391458"/>
                  <a:pt x="2407764" y="874345"/>
                </a:cubicBezTo>
                <a:cubicBezTo>
                  <a:pt x="2407764" y="1357232"/>
                  <a:pt x="1868768" y="1748690"/>
                  <a:pt x="1203882" y="1748690"/>
                </a:cubicBezTo>
                <a:cubicBezTo>
                  <a:pt x="538996" y="1748690"/>
                  <a:pt x="0" y="1357232"/>
                  <a:pt x="0" y="874345"/>
                </a:cubicBez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0549" tIns="284030" rIns="380549" bIns="284030" numCol="1" spcCol="1270" anchor="ctr" anchorCtr="0">
            <a:noAutofit/>
          </a:bodyPr>
          <a:lstStyle/>
          <a:p>
            <a:pPr marL="0" lvl="0" indent="0" algn="ctr" defTabSz="977900">
              <a:lnSpc>
                <a:spcPct val="90000"/>
              </a:lnSpc>
              <a:spcBef>
                <a:spcPct val="0"/>
              </a:spcBef>
              <a:spcAft>
                <a:spcPct val="35000"/>
              </a:spcAft>
              <a:buNone/>
            </a:pPr>
            <a:r>
              <a:rPr lang="en-IE" sz="2200" kern="1200" dirty="0">
                <a:solidFill>
                  <a:schemeClr val="tx1"/>
                </a:solidFill>
              </a:rPr>
              <a:t>Surplus/ Deficit</a:t>
            </a:r>
          </a:p>
        </p:txBody>
      </p:sp>
      <p:sp>
        <p:nvSpPr>
          <p:cNvPr id="6" name="Content Placeholder 5">
            <a:extLst>
              <a:ext uri="{FF2B5EF4-FFF2-40B4-BE49-F238E27FC236}">
                <a16:creationId xmlns:a16="http://schemas.microsoft.com/office/drawing/2014/main" id="{C4C5FF1C-3B3D-0D8B-CBF1-D16F1902B6DD}"/>
              </a:ext>
            </a:extLst>
          </p:cNvPr>
          <p:cNvSpPr txBox="1">
            <a:spLocks/>
          </p:cNvSpPr>
          <p:nvPr/>
        </p:nvSpPr>
        <p:spPr>
          <a:xfrm>
            <a:off x="1319402" y="4684029"/>
            <a:ext cx="9772080" cy="187824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IE" sz="2200" b="1" kern="0" dirty="0">
                <a:solidFill>
                  <a:srgbClr val="000000"/>
                </a:solidFill>
                <a:ea typeface="Times New Roman" panose="02020603050405020304" pitchFamily="18" charset="0"/>
              </a:rPr>
              <a:t>Schools cannot budget for a deficit</a:t>
            </a:r>
          </a:p>
          <a:p>
            <a:pPr>
              <a:buFont typeface="Wingdings" panose="05000000000000000000" pitchFamily="2" charset="2"/>
              <a:buChar char="Ø"/>
            </a:pPr>
            <a:r>
              <a:rPr lang="en-IE" sz="2200" b="1" kern="0" dirty="0">
                <a:solidFill>
                  <a:srgbClr val="000000"/>
                </a:solidFill>
              </a:rPr>
              <a:t>If school is running into a deficit situation, the patron/trustee should be informed immediately</a:t>
            </a:r>
          </a:p>
        </p:txBody>
      </p:sp>
      <p:pic>
        <p:nvPicPr>
          <p:cNvPr id="7" name="Picture 6">
            <a:extLst>
              <a:ext uri="{FF2B5EF4-FFF2-40B4-BE49-F238E27FC236}">
                <a16:creationId xmlns:a16="http://schemas.microsoft.com/office/drawing/2014/main" id="{8C60F8AE-8220-D3DB-A201-3B7EE3FBA6C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091482" y="6118473"/>
            <a:ext cx="1001049" cy="443798"/>
          </a:xfrm>
          <a:prstGeom prst="rect">
            <a:avLst/>
          </a:prstGeom>
        </p:spPr>
      </p:pic>
    </p:spTree>
    <p:extLst>
      <p:ext uri="{BB962C8B-B14F-4D97-AF65-F5344CB8AC3E}">
        <p14:creationId xmlns:p14="http://schemas.microsoft.com/office/powerpoint/2010/main" val="390186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427563-DAF5-4784-B4A6-F969171E2E18}"/>
              </a:ext>
            </a:extLst>
          </p:cNvPr>
          <p:cNvSpPr/>
          <p:nvPr/>
        </p:nvSpPr>
        <p:spPr>
          <a:xfrm>
            <a:off x="748895" y="804718"/>
            <a:ext cx="3417819" cy="584775"/>
          </a:xfrm>
          <a:prstGeom prst="rect">
            <a:avLst/>
          </a:prstGeom>
        </p:spPr>
        <p:txBody>
          <a:bodyPr wrap="square">
            <a:spAutoFit/>
          </a:bodyPr>
          <a:lstStyle/>
          <a:p>
            <a:r>
              <a:rPr lang="en-IE" sz="3200" dirty="0">
                <a:solidFill>
                  <a:schemeClr val="bg1"/>
                </a:solidFill>
                <a:latin typeface="Arial Black" panose="020B0A04020102020204" pitchFamily="34" charset="0"/>
              </a:rPr>
              <a:t>School Budget</a:t>
            </a:r>
            <a:endParaRPr lang="en-IE" sz="3600" dirty="0">
              <a:solidFill>
                <a:schemeClr val="bg1"/>
              </a:solidFill>
              <a:latin typeface="Arial Black" panose="020B0A04020102020204" pitchFamily="34" charset="0"/>
            </a:endParaRPr>
          </a:p>
        </p:txBody>
      </p:sp>
      <p:sp>
        <p:nvSpPr>
          <p:cNvPr id="3" name="Straight Connector 2">
            <a:extLst>
              <a:ext uri="{FF2B5EF4-FFF2-40B4-BE49-F238E27FC236}">
                <a16:creationId xmlns:a16="http://schemas.microsoft.com/office/drawing/2014/main" id="{7B838145-7B85-6168-579C-290F8C32AF00}"/>
              </a:ext>
            </a:extLst>
          </p:cNvPr>
          <p:cNvSpPr/>
          <p:nvPr/>
        </p:nvSpPr>
        <p:spPr>
          <a:xfrm>
            <a:off x="5296644" y="1473709"/>
            <a:ext cx="57404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4" name="Freeform: Shape 3">
            <a:extLst>
              <a:ext uri="{FF2B5EF4-FFF2-40B4-BE49-F238E27FC236}">
                <a16:creationId xmlns:a16="http://schemas.microsoft.com/office/drawing/2014/main" id="{3422635B-70CE-C32F-1270-5B5B469C3B00}"/>
              </a:ext>
            </a:extLst>
          </p:cNvPr>
          <p:cNvSpPr/>
          <p:nvPr/>
        </p:nvSpPr>
        <p:spPr>
          <a:xfrm>
            <a:off x="5296644" y="1473709"/>
            <a:ext cx="5740400" cy="837381"/>
          </a:xfrm>
          <a:custGeom>
            <a:avLst/>
            <a:gdLst>
              <a:gd name="connsiteX0" fmla="*/ 0 w 5740400"/>
              <a:gd name="connsiteY0" fmla="*/ 0 h 837381"/>
              <a:gd name="connsiteX1" fmla="*/ 5740400 w 5740400"/>
              <a:gd name="connsiteY1" fmla="*/ 0 h 837381"/>
              <a:gd name="connsiteX2" fmla="*/ 5740400 w 5740400"/>
              <a:gd name="connsiteY2" fmla="*/ 837381 h 837381"/>
              <a:gd name="connsiteX3" fmla="*/ 0 w 5740400"/>
              <a:gd name="connsiteY3" fmla="*/ 837381 h 837381"/>
              <a:gd name="connsiteX4" fmla="*/ 0 w 5740400"/>
              <a:gd name="connsiteY4" fmla="*/ 0 h 837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0400" h="837381">
                <a:moveTo>
                  <a:pt x="0" y="0"/>
                </a:moveTo>
                <a:lnTo>
                  <a:pt x="5740400" y="0"/>
                </a:lnTo>
                <a:lnTo>
                  <a:pt x="5740400" y="837381"/>
                </a:lnTo>
                <a:lnTo>
                  <a:pt x="0" y="837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t" anchorCtr="0">
            <a:noAutofit/>
          </a:bodyPr>
          <a:lstStyle/>
          <a:p>
            <a:pPr marL="0" lvl="0" indent="0" algn="l" defTabSz="1066800">
              <a:lnSpc>
                <a:spcPct val="90000"/>
              </a:lnSpc>
              <a:spcBef>
                <a:spcPct val="0"/>
              </a:spcBef>
              <a:spcAft>
                <a:spcPct val="35000"/>
              </a:spcAft>
              <a:buNone/>
            </a:pPr>
            <a:r>
              <a:rPr lang="en-IE" sz="3600" b="1" kern="1200" dirty="0">
                <a:solidFill>
                  <a:schemeClr val="tx1"/>
                </a:solidFill>
                <a:latin typeface="Calibri" panose="020F0502020204030204"/>
                <a:ea typeface="+mn-ea"/>
                <a:cs typeface="+mn-cs"/>
              </a:rPr>
              <a:t>Key Points:</a:t>
            </a:r>
            <a:endParaRPr lang="en-US" sz="3600" b="1" kern="1200" dirty="0">
              <a:solidFill>
                <a:schemeClr val="tx1"/>
              </a:solidFill>
              <a:latin typeface="Calibri" panose="020F0502020204030204"/>
              <a:ea typeface="+mn-ea"/>
              <a:cs typeface="+mn-cs"/>
            </a:endParaRPr>
          </a:p>
        </p:txBody>
      </p:sp>
      <p:sp>
        <p:nvSpPr>
          <p:cNvPr id="7" name="Straight Connector 6">
            <a:extLst>
              <a:ext uri="{FF2B5EF4-FFF2-40B4-BE49-F238E27FC236}">
                <a16:creationId xmlns:a16="http://schemas.microsoft.com/office/drawing/2014/main" id="{E2FA27DF-2464-6A8C-1C17-632C405233BA}"/>
              </a:ext>
            </a:extLst>
          </p:cNvPr>
          <p:cNvSpPr/>
          <p:nvPr/>
        </p:nvSpPr>
        <p:spPr>
          <a:xfrm>
            <a:off x="5296644" y="2311091"/>
            <a:ext cx="57404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8" name="Freeform: Shape 7">
            <a:extLst>
              <a:ext uri="{FF2B5EF4-FFF2-40B4-BE49-F238E27FC236}">
                <a16:creationId xmlns:a16="http://schemas.microsoft.com/office/drawing/2014/main" id="{22D3534C-48AF-3AFA-D2DA-4929879A5A3B}"/>
              </a:ext>
            </a:extLst>
          </p:cNvPr>
          <p:cNvSpPr/>
          <p:nvPr/>
        </p:nvSpPr>
        <p:spPr>
          <a:xfrm>
            <a:off x="5296644" y="2311091"/>
            <a:ext cx="5740400" cy="837381"/>
          </a:xfrm>
          <a:custGeom>
            <a:avLst/>
            <a:gdLst>
              <a:gd name="connsiteX0" fmla="*/ 0 w 5740400"/>
              <a:gd name="connsiteY0" fmla="*/ 0 h 837381"/>
              <a:gd name="connsiteX1" fmla="*/ 5740400 w 5740400"/>
              <a:gd name="connsiteY1" fmla="*/ 0 h 837381"/>
              <a:gd name="connsiteX2" fmla="*/ 5740400 w 5740400"/>
              <a:gd name="connsiteY2" fmla="*/ 837381 h 837381"/>
              <a:gd name="connsiteX3" fmla="*/ 0 w 5740400"/>
              <a:gd name="connsiteY3" fmla="*/ 837381 h 837381"/>
              <a:gd name="connsiteX4" fmla="*/ 0 w 5740400"/>
              <a:gd name="connsiteY4" fmla="*/ 0 h 837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0400" h="837381">
                <a:moveTo>
                  <a:pt x="0" y="0"/>
                </a:moveTo>
                <a:lnTo>
                  <a:pt x="5740400" y="0"/>
                </a:lnTo>
                <a:lnTo>
                  <a:pt x="5740400" y="837381"/>
                </a:lnTo>
                <a:lnTo>
                  <a:pt x="0" y="837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E" sz="2400" kern="1200" dirty="0">
                <a:solidFill>
                  <a:schemeClr val="tx1"/>
                </a:solidFill>
                <a:latin typeface="Calibri" panose="020F0502020204030204"/>
                <a:ea typeface="+mn-ea"/>
                <a:cs typeface="+mn-cs"/>
              </a:rPr>
              <a:t>Expenditure cannot exceed Income</a:t>
            </a:r>
            <a:r>
              <a:rPr lang="en-US" sz="2600" b="0" i="0" kern="1200" dirty="0">
                <a:solidFill>
                  <a:schemeClr val="tx1"/>
                </a:solidFill>
              </a:rPr>
              <a:t>​</a:t>
            </a:r>
            <a:endParaRPr lang="en-US" sz="2600" kern="1200" dirty="0">
              <a:solidFill>
                <a:schemeClr val="tx1"/>
              </a:solidFill>
            </a:endParaRPr>
          </a:p>
        </p:txBody>
      </p:sp>
      <p:sp>
        <p:nvSpPr>
          <p:cNvPr id="9" name="Straight Connector 8">
            <a:extLst>
              <a:ext uri="{FF2B5EF4-FFF2-40B4-BE49-F238E27FC236}">
                <a16:creationId xmlns:a16="http://schemas.microsoft.com/office/drawing/2014/main" id="{8F464ECD-BC0A-5CE4-0442-1915D132ADBC}"/>
              </a:ext>
            </a:extLst>
          </p:cNvPr>
          <p:cNvSpPr/>
          <p:nvPr/>
        </p:nvSpPr>
        <p:spPr>
          <a:xfrm>
            <a:off x="5296644" y="3148472"/>
            <a:ext cx="57404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10" name="Freeform: Shape 9">
            <a:extLst>
              <a:ext uri="{FF2B5EF4-FFF2-40B4-BE49-F238E27FC236}">
                <a16:creationId xmlns:a16="http://schemas.microsoft.com/office/drawing/2014/main" id="{9931915F-460B-9DE6-551E-D1C9D2C03200}"/>
              </a:ext>
            </a:extLst>
          </p:cNvPr>
          <p:cNvSpPr/>
          <p:nvPr/>
        </p:nvSpPr>
        <p:spPr>
          <a:xfrm>
            <a:off x="5296644" y="3148472"/>
            <a:ext cx="5740400" cy="837381"/>
          </a:xfrm>
          <a:custGeom>
            <a:avLst/>
            <a:gdLst>
              <a:gd name="connsiteX0" fmla="*/ 0 w 5740400"/>
              <a:gd name="connsiteY0" fmla="*/ 0 h 837381"/>
              <a:gd name="connsiteX1" fmla="*/ 5740400 w 5740400"/>
              <a:gd name="connsiteY1" fmla="*/ 0 h 837381"/>
              <a:gd name="connsiteX2" fmla="*/ 5740400 w 5740400"/>
              <a:gd name="connsiteY2" fmla="*/ 837381 h 837381"/>
              <a:gd name="connsiteX3" fmla="*/ 0 w 5740400"/>
              <a:gd name="connsiteY3" fmla="*/ 837381 h 837381"/>
              <a:gd name="connsiteX4" fmla="*/ 0 w 5740400"/>
              <a:gd name="connsiteY4" fmla="*/ 0 h 837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0400" h="837381">
                <a:moveTo>
                  <a:pt x="0" y="0"/>
                </a:moveTo>
                <a:lnTo>
                  <a:pt x="5740400" y="0"/>
                </a:lnTo>
                <a:lnTo>
                  <a:pt x="5740400" y="837381"/>
                </a:lnTo>
                <a:lnTo>
                  <a:pt x="0" y="837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E" sz="2400" kern="1200" dirty="0">
                <a:solidFill>
                  <a:schemeClr val="tx1"/>
                </a:solidFill>
                <a:latin typeface="Calibri" panose="020F0502020204030204"/>
                <a:ea typeface="+mn-ea"/>
                <a:cs typeface="+mn-cs"/>
              </a:rPr>
              <a:t>Reviewed by the </a:t>
            </a:r>
            <a:r>
              <a:rPr lang="en-IE" sz="2400" dirty="0">
                <a:solidFill>
                  <a:schemeClr val="tx1"/>
                </a:solidFill>
                <a:latin typeface="Calibri" panose="020F0502020204030204"/>
              </a:rPr>
              <a:t>treasurer</a:t>
            </a:r>
            <a:endParaRPr lang="en-US" sz="2400" kern="1200" dirty="0">
              <a:solidFill>
                <a:schemeClr val="tx1"/>
              </a:solidFill>
              <a:latin typeface="Calibri" panose="020F0502020204030204"/>
              <a:ea typeface="+mn-ea"/>
              <a:cs typeface="+mn-cs"/>
            </a:endParaRPr>
          </a:p>
        </p:txBody>
      </p:sp>
      <p:sp>
        <p:nvSpPr>
          <p:cNvPr id="11" name="Straight Connector 10">
            <a:extLst>
              <a:ext uri="{FF2B5EF4-FFF2-40B4-BE49-F238E27FC236}">
                <a16:creationId xmlns:a16="http://schemas.microsoft.com/office/drawing/2014/main" id="{F36BE75B-3D5D-1DE6-B61F-4BC7E4C70681}"/>
              </a:ext>
            </a:extLst>
          </p:cNvPr>
          <p:cNvSpPr/>
          <p:nvPr/>
        </p:nvSpPr>
        <p:spPr>
          <a:xfrm>
            <a:off x="5296644" y="3985853"/>
            <a:ext cx="57404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12" name="Freeform: Shape 11">
            <a:extLst>
              <a:ext uri="{FF2B5EF4-FFF2-40B4-BE49-F238E27FC236}">
                <a16:creationId xmlns:a16="http://schemas.microsoft.com/office/drawing/2014/main" id="{D851C0B3-E4DF-F4B4-48A0-AD4CBF180354}"/>
              </a:ext>
            </a:extLst>
          </p:cNvPr>
          <p:cNvSpPr/>
          <p:nvPr/>
        </p:nvSpPr>
        <p:spPr>
          <a:xfrm>
            <a:off x="5296644" y="3985853"/>
            <a:ext cx="5740400" cy="837381"/>
          </a:xfrm>
          <a:custGeom>
            <a:avLst/>
            <a:gdLst>
              <a:gd name="connsiteX0" fmla="*/ 0 w 5740400"/>
              <a:gd name="connsiteY0" fmla="*/ 0 h 837381"/>
              <a:gd name="connsiteX1" fmla="*/ 5740400 w 5740400"/>
              <a:gd name="connsiteY1" fmla="*/ 0 h 837381"/>
              <a:gd name="connsiteX2" fmla="*/ 5740400 w 5740400"/>
              <a:gd name="connsiteY2" fmla="*/ 837381 h 837381"/>
              <a:gd name="connsiteX3" fmla="*/ 0 w 5740400"/>
              <a:gd name="connsiteY3" fmla="*/ 837381 h 837381"/>
              <a:gd name="connsiteX4" fmla="*/ 0 w 5740400"/>
              <a:gd name="connsiteY4" fmla="*/ 0 h 837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0400" h="837381">
                <a:moveTo>
                  <a:pt x="0" y="0"/>
                </a:moveTo>
                <a:lnTo>
                  <a:pt x="5740400" y="0"/>
                </a:lnTo>
                <a:lnTo>
                  <a:pt x="5740400" y="837381"/>
                </a:lnTo>
                <a:lnTo>
                  <a:pt x="0" y="837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E" sz="2400" kern="1200" dirty="0">
                <a:solidFill>
                  <a:schemeClr val="tx1"/>
                </a:solidFill>
                <a:latin typeface="Calibri" panose="020F0502020204030204"/>
                <a:ea typeface="+mn-ea"/>
                <a:cs typeface="+mn-cs"/>
              </a:rPr>
              <a:t>Approved by the board</a:t>
            </a:r>
            <a:r>
              <a:rPr lang="en-US" sz="2400" kern="1200" dirty="0">
                <a:solidFill>
                  <a:schemeClr val="tx1"/>
                </a:solidFill>
                <a:latin typeface="Calibri" panose="020F0502020204030204"/>
                <a:ea typeface="+mn-ea"/>
                <a:cs typeface="+mn-cs"/>
              </a:rPr>
              <a:t>​ of management</a:t>
            </a:r>
          </a:p>
        </p:txBody>
      </p:sp>
      <p:sp>
        <p:nvSpPr>
          <p:cNvPr id="13" name="Straight Connector 12">
            <a:extLst>
              <a:ext uri="{FF2B5EF4-FFF2-40B4-BE49-F238E27FC236}">
                <a16:creationId xmlns:a16="http://schemas.microsoft.com/office/drawing/2014/main" id="{8A0A0823-EF31-57A7-7F77-6102732BD744}"/>
              </a:ext>
            </a:extLst>
          </p:cNvPr>
          <p:cNvSpPr/>
          <p:nvPr/>
        </p:nvSpPr>
        <p:spPr>
          <a:xfrm>
            <a:off x="5296644" y="4823235"/>
            <a:ext cx="57404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14" name="Freeform: Shape 13">
            <a:extLst>
              <a:ext uri="{FF2B5EF4-FFF2-40B4-BE49-F238E27FC236}">
                <a16:creationId xmlns:a16="http://schemas.microsoft.com/office/drawing/2014/main" id="{63F37166-ABBF-7ABE-A44D-B254963036A6}"/>
              </a:ext>
            </a:extLst>
          </p:cNvPr>
          <p:cNvSpPr/>
          <p:nvPr/>
        </p:nvSpPr>
        <p:spPr>
          <a:xfrm>
            <a:off x="5296644" y="4823235"/>
            <a:ext cx="5740400" cy="837381"/>
          </a:xfrm>
          <a:custGeom>
            <a:avLst/>
            <a:gdLst>
              <a:gd name="connsiteX0" fmla="*/ 0 w 5740400"/>
              <a:gd name="connsiteY0" fmla="*/ 0 h 837381"/>
              <a:gd name="connsiteX1" fmla="*/ 5740400 w 5740400"/>
              <a:gd name="connsiteY1" fmla="*/ 0 h 837381"/>
              <a:gd name="connsiteX2" fmla="*/ 5740400 w 5740400"/>
              <a:gd name="connsiteY2" fmla="*/ 837381 h 837381"/>
              <a:gd name="connsiteX3" fmla="*/ 0 w 5740400"/>
              <a:gd name="connsiteY3" fmla="*/ 837381 h 837381"/>
              <a:gd name="connsiteX4" fmla="*/ 0 w 5740400"/>
              <a:gd name="connsiteY4" fmla="*/ 0 h 837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0400" h="837381">
                <a:moveTo>
                  <a:pt x="0" y="0"/>
                </a:moveTo>
                <a:lnTo>
                  <a:pt x="5740400" y="0"/>
                </a:lnTo>
                <a:lnTo>
                  <a:pt x="5740400" y="837381"/>
                </a:lnTo>
                <a:lnTo>
                  <a:pt x="0" y="837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E" sz="2400" kern="1200" dirty="0">
                <a:solidFill>
                  <a:schemeClr val="tx1"/>
                </a:solidFill>
                <a:latin typeface="Calibri" panose="020F0502020204030204"/>
                <a:ea typeface="+mn-ea"/>
                <a:cs typeface="+mn-cs"/>
              </a:rPr>
              <a:t>Submit to Trustee</a:t>
            </a:r>
            <a:r>
              <a:rPr lang="en-US" sz="2400" kern="1200" dirty="0">
                <a:solidFill>
                  <a:schemeClr val="tx1"/>
                </a:solidFill>
                <a:latin typeface="Calibri" panose="020F0502020204030204"/>
                <a:ea typeface="+mn-ea"/>
                <a:cs typeface="+mn-cs"/>
              </a:rPr>
              <a:t>​/Patron if requested</a:t>
            </a:r>
          </a:p>
        </p:txBody>
      </p:sp>
      <p:sp>
        <p:nvSpPr>
          <p:cNvPr id="15" name="Straight Connector 14">
            <a:extLst>
              <a:ext uri="{FF2B5EF4-FFF2-40B4-BE49-F238E27FC236}">
                <a16:creationId xmlns:a16="http://schemas.microsoft.com/office/drawing/2014/main" id="{45C3DC10-179E-CA86-FC97-757E4CDA9FEB}"/>
              </a:ext>
            </a:extLst>
          </p:cNvPr>
          <p:cNvSpPr/>
          <p:nvPr/>
        </p:nvSpPr>
        <p:spPr>
          <a:xfrm>
            <a:off x="5296644" y="5660616"/>
            <a:ext cx="57404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16" name="Freeform: Shape 15">
            <a:extLst>
              <a:ext uri="{FF2B5EF4-FFF2-40B4-BE49-F238E27FC236}">
                <a16:creationId xmlns:a16="http://schemas.microsoft.com/office/drawing/2014/main" id="{92428F8A-21F1-A18C-DC90-F0F1F07C9AFC}"/>
              </a:ext>
            </a:extLst>
          </p:cNvPr>
          <p:cNvSpPr/>
          <p:nvPr/>
        </p:nvSpPr>
        <p:spPr>
          <a:xfrm>
            <a:off x="5296644" y="5660616"/>
            <a:ext cx="5740400" cy="837381"/>
          </a:xfrm>
          <a:custGeom>
            <a:avLst/>
            <a:gdLst>
              <a:gd name="connsiteX0" fmla="*/ 0 w 5740400"/>
              <a:gd name="connsiteY0" fmla="*/ 0 h 837381"/>
              <a:gd name="connsiteX1" fmla="*/ 5740400 w 5740400"/>
              <a:gd name="connsiteY1" fmla="*/ 0 h 837381"/>
              <a:gd name="connsiteX2" fmla="*/ 5740400 w 5740400"/>
              <a:gd name="connsiteY2" fmla="*/ 837381 h 837381"/>
              <a:gd name="connsiteX3" fmla="*/ 0 w 5740400"/>
              <a:gd name="connsiteY3" fmla="*/ 837381 h 837381"/>
              <a:gd name="connsiteX4" fmla="*/ 0 w 5740400"/>
              <a:gd name="connsiteY4" fmla="*/ 0 h 837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0400" h="837381">
                <a:moveTo>
                  <a:pt x="0" y="0"/>
                </a:moveTo>
                <a:lnTo>
                  <a:pt x="5740400" y="0"/>
                </a:lnTo>
                <a:lnTo>
                  <a:pt x="5740400" y="837381"/>
                </a:lnTo>
                <a:lnTo>
                  <a:pt x="0" y="837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E" sz="2400" kern="1200" dirty="0">
                <a:solidFill>
                  <a:schemeClr val="tx1"/>
                </a:solidFill>
                <a:latin typeface="Calibri" panose="020F0502020204030204"/>
                <a:ea typeface="+mn-ea"/>
                <a:cs typeface="+mn-cs"/>
              </a:rPr>
              <a:t>On going monitoring of the budget</a:t>
            </a:r>
            <a:endParaRPr lang="en-US" sz="2400" kern="1200" dirty="0">
              <a:solidFill>
                <a:schemeClr val="tx1"/>
              </a:solidFill>
              <a:latin typeface="Calibri" panose="020F0502020204030204"/>
              <a:ea typeface="+mn-ea"/>
              <a:cs typeface="+mn-cs"/>
            </a:endParaRPr>
          </a:p>
        </p:txBody>
      </p:sp>
      <p:pic>
        <p:nvPicPr>
          <p:cNvPr id="1026" name="Picture 2">
            <a:extLst>
              <a:ext uri="{FF2B5EF4-FFF2-40B4-BE49-F238E27FC236}">
                <a16:creationId xmlns:a16="http://schemas.microsoft.com/office/drawing/2014/main" id="{8E68ED4C-2C52-4989-97AC-B25AF574E3FE}"/>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748895" y="2161309"/>
            <a:ext cx="3417819" cy="33071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6893445-16A3-42B2-8B0B-D6293041601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Tree>
    <p:extLst>
      <p:ext uri="{BB962C8B-B14F-4D97-AF65-F5344CB8AC3E}">
        <p14:creationId xmlns:p14="http://schemas.microsoft.com/office/powerpoint/2010/main" val="352542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School Budget </a:t>
            </a:r>
            <a:endParaRPr lang="en-IE" sz="3600" dirty="0">
              <a:solidFill>
                <a:schemeClr val="bg1"/>
              </a:solidFill>
              <a:latin typeface="Arial Black" panose="020B0A04020102020204" pitchFamily="34" charset="0"/>
            </a:endParaRPr>
          </a:p>
        </p:txBody>
      </p:sp>
      <p:pic>
        <p:nvPicPr>
          <p:cNvPr id="8" name="Content Placeholder 7" descr="A picture containing text, electronics&#10;&#10;Description automatically generated">
            <a:extLst>
              <a:ext uri="{FF2B5EF4-FFF2-40B4-BE49-F238E27FC236}">
                <a16:creationId xmlns:a16="http://schemas.microsoft.com/office/drawing/2014/main" id="{9E801B0F-A8CB-442E-A4EF-D3427F063DF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243584"/>
            <a:ext cx="12192000" cy="5614416"/>
          </a:xfrm>
        </p:spPr>
      </p:pic>
      <p:pic>
        <p:nvPicPr>
          <p:cNvPr id="2" name="Picture 1">
            <a:extLst>
              <a:ext uri="{FF2B5EF4-FFF2-40B4-BE49-F238E27FC236}">
                <a16:creationId xmlns:a16="http://schemas.microsoft.com/office/drawing/2014/main" id="{BAC730D2-F8E6-A24E-CE4B-262C085BE51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44462" y="6067519"/>
            <a:ext cx="1219200" cy="540512"/>
          </a:xfrm>
          <a:prstGeom prst="rect">
            <a:avLst/>
          </a:prstGeom>
        </p:spPr>
      </p:pic>
    </p:spTree>
    <p:extLst>
      <p:ext uri="{BB962C8B-B14F-4D97-AF65-F5344CB8AC3E}">
        <p14:creationId xmlns:p14="http://schemas.microsoft.com/office/powerpoint/2010/main" val="2140803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ctrTitle"/>
          </p:nvPr>
        </p:nvSpPr>
        <p:spPr>
          <a:xfrm>
            <a:off x="1142763" y="2329752"/>
            <a:ext cx="6842997" cy="2047175"/>
          </a:xfrm>
        </p:spPr>
        <p:txBody>
          <a:bodyPr/>
          <a:lstStyle/>
          <a:p>
            <a:pPr>
              <a:lnSpc>
                <a:spcPct val="100000"/>
              </a:lnSpc>
            </a:pPr>
            <a:r>
              <a:rPr lang="en-IE" sz="4000" dirty="0">
                <a:solidFill>
                  <a:schemeClr val="bg1"/>
                </a:solidFill>
                <a:latin typeface="Arial" panose="020B0604020202020204" pitchFamily="34" charset="0"/>
                <a:cs typeface="Arial" panose="020B0604020202020204" pitchFamily="34" charset="0"/>
              </a:rPr>
              <a:t>Preparation of school budget</a:t>
            </a:r>
            <a:br>
              <a:rPr lang="en-IE" sz="4000" dirty="0">
                <a:solidFill>
                  <a:schemeClr val="bg1"/>
                </a:solidFill>
                <a:latin typeface="Arial" panose="020B0604020202020204" pitchFamily="34" charset="0"/>
                <a:cs typeface="Arial" panose="020B0604020202020204" pitchFamily="34" charset="0"/>
              </a:rPr>
            </a:br>
            <a:br>
              <a:rPr lang="en-IE" sz="4000" dirty="0">
                <a:solidFill>
                  <a:schemeClr val="bg1"/>
                </a:solidFill>
                <a:latin typeface="Arial" panose="020B0604020202020204" pitchFamily="34" charset="0"/>
                <a:cs typeface="Arial" panose="020B0604020202020204" pitchFamily="34" charset="0"/>
              </a:rPr>
            </a:br>
            <a:r>
              <a:rPr lang="en-IE" sz="4000" dirty="0">
                <a:solidFill>
                  <a:schemeClr val="bg1"/>
                </a:solidFill>
                <a:latin typeface="Arial" panose="020B0604020202020204" pitchFamily="34" charset="0"/>
                <a:cs typeface="Arial" panose="020B0604020202020204" pitchFamily="34" charset="0"/>
              </a:rPr>
              <a:t>2024/2025</a:t>
            </a:r>
            <a:endParaRPr lang="en-US" sz="4000" b="1" dirty="0">
              <a:solidFill>
                <a:schemeClr val="bg1"/>
              </a:solidFill>
            </a:endParaRPr>
          </a:p>
        </p:txBody>
      </p:sp>
      <p:pic>
        <p:nvPicPr>
          <p:cNvPr id="5" name="Graphic 4">
            <a:extLst>
              <a:ext uri="{FF2B5EF4-FFF2-40B4-BE49-F238E27FC236}">
                <a16:creationId xmlns:a16="http://schemas.microsoft.com/office/drawing/2014/main" id="{0101D6D7-0855-EE95-DFEC-DCB7AAE303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02838" y="2090176"/>
            <a:ext cx="3061207" cy="2677648"/>
          </a:xfrm>
          <a:prstGeom prst="roundRect">
            <a:avLst>
              <a:gd name="adj" fmla="val 1858"/>
            </a:avLst>
          </a:prstGeom>
          <a:effectLst>
            <a:outerShdw blurRad="50800" dist="50800" dir="5400000" algn="tl" rotWithShape="0">
              <a:srgbClr val="000000">
                <a:alpha val="43000"/>
              </a:srgbClr>
            </a:outerShdw>
          </a:effectLst>
        </p:spPr>
      </p:pic>
      <p:pic>
        <p:nvPicPr>
          <p:cNvPr id="4" name="Picture 2">
            <a:extLst>
              <a:ext uri="{FF2B5EF4-FFF2-40B4-BE49-F238E27FC236}">
                <a16:creationId xmlns:a16="http://schemas.microsoft.com/office/drawing/2014/main" id="{D8E274CF-8E91-A096-B1F6-D61127F2D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3029" y="5493026"/>
            <a:ext cx="1376023" cy="55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a:extLst>
              <a:ext uri="{FF2B5EF4-FFF2-40B4-BE49-F238E27FC236}">
                <a16:creationId xmlns:a16="http://schemas.microsoft.com/office/drawing/2014/main" id="{00DC5463-372D-92D2-48E0-1A7C0055D1FC}"/>
              </a:ext>
            </a:extLst>
          </p:cNvPr>
          <p:cNvSpPr>
            <a:spLocks noGrp="1"/>
          </p:cNvSpPr>
          <p:nvPr>
            <p:ph type="sldNum" sz="quarter" idx="12"/>
          </p:nvPr>
        </p:nvSpPr>
        <p:spPr/>
        <p:txBody>
          <a:bodyPr/>
          <a:lstStyle/>
          <a:p>
            <a:fld id="{9FF96B15-8338-45D5-A943-561235072D66}" type="slidenum">
              <a:rPr lang="en-US" noProof="0" smtClean="0"/>
              <a:t>25</a:t>
            </a:fld>
            <a:endParaRPr lang="en-US" noProof="0" dirty="0"/>
          </a:p>
        </p:txBody>
      </p:sp>
    </p:spTree>
    <p:extLst>
      <p:ext uri="{BB962C8B-B14F-4D97-AF65-F5344CB8AC3E}">
        <p14:creationId xmlns:p14="http://schemas.microsoft.com/office/powerpoint/2010/main" val="163129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C90C-6407-A325-9AFA-C6F0966EB482}"/>
              </a:ext>
            </a:extLst>
          </p:cNvPr>
          <p:cNvSpPr>
            <a:spLocks noGrp="1"/>
          </p:cNvSpPr>
          <p:nvPr>
            <p:ph type="title"/>
          </p:nvPr>
        </p:nvSpPr>
        <p:spPr/>
        <p:txBody>
          <a:bodyPr/>
          <a:lstStyle/>
          <a:p>
            <a:r>
              <a:rPr lang="en-IE" dirty="0"/>
              <a:t>Preparing the budget template</a:t>
            </a:r>
          </a:p>
        </p:txBody>
      </p:sp>
      <p:graphicFrame>
        <p:nvGraphicFramePr>
          <p:cNvPr id="5" name="Content Placeholder 4">
            <a:extLst>
              <a:ext uri="{FF2B5EF4-FFF2-40B4-BE49-F238E27FC236}">
                <a16:creationId xmlns:a16="http://schemas.microsoft.com/office/drawing/2014/main" id="{379F3F47-1A93-CE49-FB16-E24763E2AE57}"/>
              </a:ext>
            </a:extLst>
          </p:cNvPr>
          <p:cNvGraphicFramePr>
            <a:graphicFrameLocks noGrp="1"/>
          </p:cNvGraphicFramePr>
          <p:nvPr>
            <p:ph idx="1"/>
          </p:nvPr>
        </p:nvGraphicFramePr>
        <p:xfrm>
          <a:off x="1155699" y="2603500"/>
          <a:ext cx="9781241" cy="3919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6DF71AC-A34C-2171-D0B1-E849D4449CC2}"/>
              </a:ext>
            </a:extLst>
          </p:cNvPr>
          <p:cNvSpPr>
            <a:spLocks noGrp="1"/>
          </p:cNvSpPr>
          <p:nvPr>
            <p:ph type="sldNum" sz="quarter" idx="12"/>
          </p:nvPr>
        </p:nvSpPr>
        <p:spPr/>
        <p:txBody>
          <a:bodyPr/>
          <a:lstStyle/>
          <a:p>
            <a:fld id="{9FF96B15-8338-45D5-A943-561235072D66}" type="slidenum">
              <a:rPr lang="en-US" noProof="0" smtClean="0"/>
              <a:t>26</a:t>
            </a:fld>
            <a:endParaRPr lang="en-US" noProof="0" dirty="0"/>
          </a:p>
        </p:txBody>
      </p:sp>
      <p:pic>
        <p:nvPicPr>
          <p:cNvPr id="3" name="Picture 2">
            <a:extLst>
              <a:ext uri="{FF2B5EF4-FFF2-40B4-BE49-F238E27FC236}">
                <a16:creationId xmlns:a16="http://schemas.microsoft.com/office/drawing/2014/main" id="{BDD2974C-1FE0-7E21-ADE7-78D9E51B5032}"/>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844462" y="6067519"/>
            <a:ext cx="1219200" cy="540512"/>
          </a:xfrm>
          <a:prstGeom prst="rect">
            <a:avLst/>
          </a:prstGeom>
        </p:spPr>
      </p:pic>
    </p:spTree>
    <p:extLst>
      <p:ext uri="{BB962C8B-B14F-4D97-AF65-F5344CB8AC3E}">
        <p14:creationId xmlns:p14="http://schemas.microsoft.com/office/powerpoint/2010/main" val="2159991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C90C-6407-A325-9AFA-C6F0966EB482}"/>
              </a:ext>
            </a:extLst>
          </p:cNvPr>
          <p:cNvSpPr>
            <a:spLocks noGrp="1"/>
          </p:cNvSpPr>
          <p:nvPr>
            <p:ph type="title"/>
          </p:nvPr>
        </p:nvSpPr>
        <p:spPr/>
        <p:txBody>
          <a:bodyPr/>
          <a:lstStyle/>
          <a:p>
            <a:r>
              <a:rPr lang="en-IE" dirty="0"/>
              <a:t>What is needed?</a:t>
            </a:r>
          </a:p>
        </p:txBody>
      </p:sp>
      <p:sp>
        <p:nvSpPr>
          <p:cNvPr id="4" name="Slide Number Placeholder 3">
            <a:extLst>
              <a:ext uri="{FF2B5EF4-FFF2-40B4-BE49-F238E27FC236}">
                <a16:creationId xmlns:a16="http://schemas.microsoft.com/office/drawing/2014/main" id="{F6DF71AC-A34C-2171-D0B1-E849D4449CC2}"/>
              </a:ext>
            </a:extLst>
          </p:cNvPr>
          <p:cNvSpPr>
            <a:spLocks noGrp="1"/>
          </p:cNvSpPr>
          <p:nvPr>
            <p:ph type="sldNum" sz="quarter" idx="12"/>
          </p:nvPr>
        </p:nvSpPr>
        <p:spPr/>
        <p:txBody>
          <a:bodyPr/>
          <a:lstStyle/>
          <a:p>
            <a:fld id="{9FF96B15-8338-45D5-A943-561235072D66}" type="slidenum">
              <a:rPr lang="en-US" noProof="0" smtClean="0"/>
              <a:t>27</a:t>
            </a:fld>
            <a:endParaRPr lang="en-US" noProof="0" dirty="0"/>
          </a:p>
        </p:txBody>
      </p:sp>
      <p:graphicFrame>
        <p:nvGraphicFramePr>
          <p:cNvPr id="7" name="Content Placeholder 6">
            <a:extLst>
              <a:ext uri="{FF2B5EF4-FFF2-40B4-BE49-F238E27FC236}">
                <a16:creationId xmlns:a16="http://schemas.microsoft.com/office/drawing/2014/main" id="{8662F88B-D1A8-D76E-78BD-07748AC57866}"/>
              </a:ext>
            </a:extLst>
          </p:cNvPr>
          <p:cNvGraphicFramePr>
            <a:graphicFrameLocks noGrp="1"/>
          </p:cNvGraphicFramePr>
          <p:nvPr>
            <p:ph idx="1"/>
          </p:nvPr>
        </p:nvGraphicFramePr>
        <p:xfrm>
          <a:off x="548640" y="2414016"/>
          <a:ext cx="10972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13CE9E3-5F02-4F47-A730-C7F1ACF89DFE}"/>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844462" y="6067519"/>
            <a:ext cx="1219200" cy="540512"/>
          </a:xfrm>
          <a:prstGeom prst="rect">
            <a:avLst/>
          </a:prstGeom>
        </p:spPr>
      </p:pic>
    </p:spTree>
    <p:extLst>
      <p:ext uri="{BB962C8B-B14F-4D97-AF65-F5344CB8AC3E}">
        <p14:creationId xmlns:p14="http://schemas.microsoft.com/office/powerpoint/2010/main" val="1255486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School Budget – LIVE DEMO </a:t>
            </a:r>
            <a:endParaRPr lang="en-IE" sz="3600" dirty="0">
              <a:solidFill>
                <a:schemeClr val="bg1"/>
              </a:solidFill>
              <a:latin typeface="Arial Black" panose="020B0A04020102020204" pitchFamily="34" charset="0"/>
            </a:endParaRPr>
          </a:p>
        </p:txBody>
      </p:sp>
      <p:pic>
        <p:nvPicPr>
          <p:cNvPr id="8" name="Content Placeholder 7" descr="A picture containing text, electronics&#10;&#10;Description automatically generated">
            <a:extLst>
              <a:ext uri="{FF2B5EF4-FFF2-40B4-BE49-F238E27FC236}">
                <a16:creationId xmlns:a16="http://schemas.microsoft.com/office/drawing/2014/main" id="{9E801B0F-A8CB-442E-A4EF-D3427F063DF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243584"/>
            <a:ext cx="12192000" cy="5614416"/>
          </a:xfrm>
        </p:spPr>
      </p:pic>
      <p:pic>
        <p:nvPicPr>
          <p:cNvPr id="2" name="Picture 1">
            <a:extLst>
              <a:ext uri="{FF2B5EF4-FFF2-40B4-BE49-F238E27FC236}">
                <a16:creationId xmlns:a16="http://schemas.microsoft.com/office/drawing/2014/main" id="{BAC730D2-F8E6-A24E-CE4B-262C085BE51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44462" y="6067519"/>
            <a:ext cx="1219200" cy="540512"/>
          </a:xfrm>
          <a:prstGeom prst="rect">
            <a:avLst/>
          </a:prstGeom>
        </p:spPr>
      </p:pic>
    </p:spTree>
    <p:extLst>
      <p:ext uri="{BB962C8B-B14F-4D97-AF65-F5344CB8AC3E}">
        <p14:creationId xmlns:p14="http://schemas.microsoft.com/office/powerpoint/2010/main" val="638818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C90C-6407-A325-9AFA-C6F0966EB482}"/>
              </a:ext>
            </a:extLst>
          </p:cNvPr>
          <p:cNvSpPr>
            <a:spLocks noGrp="1"/>
          </p:cNvSpPr>
          <p:nvPr>
            <p:ph type="title"/>
          </p:nvPr>
        </p:nvSpPr>
        <p:spPr/>
        <p:txBody>
          <a:bodyPr/>
          <a:lstStyle/>
          <a:p>
            <a:r>
              <a:rPr lang="en-IE" dirty="0"/>
              <a:t>Preparing the budget template</a:t>
            </a:r>
          </a:p>
        </p:txBody>
      </p:sp>
      <p:graphicFrame>
        <p:nvGraphicFramePr>
          <p:cNvPr id="5" name="Content Placeholder 4">
            <a:extLst>
              <a:ext uri="{FF2B5EF4-FFF2-40B4-BE49-F238E27FC236}">
                <a16:creationId xmlns:a16="http://schemas.microsoft.com/office/drawing/2014/main" id="{379F3F47-1A93-CE49-FB16-E24763E2AE57}"/>
              </a:ext>
            </a:extLst>
          </p:cNvPr>
          <p:cNvGraphicFramePr>
            <a:graphicFrameLocks noGrp="1"/>
          </p:cNvGraphicFramePr>
          <p:nvPr>
            <p:ph idx="1"/>
          </p:nvPr>
        </p:nvGraphicFramePr>
        <p:xfrm>
          <a:off x="1155699" y="2603500"/>
          <a:ext cx="9781241" cy="3919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6DF71AC-A34C-2171-D0B1-E849D4449CC2}"/>
              </a:ext>
            </a:extLst>
          </p:cNvPr>
          <p:cNvSpPr>
            <a:spLocks noGrp="1"/>
          </p:cNvSpPr>
          <p:nvPr>
            <p:ph type="sldNum" sz="quarter" idx="12"/>
          </p:nvPr>
        </p:nvSpPr>
        <p:spPr/>
        <p:txBody>
          <a:bodyPr/>
          <a:lstStyle/>
          <a:p>
            <a:fld id="{9FF96B15-8338-45D5-A943-561235072D66}" type="slidenum">
              <a:rPr lang="en-US" noProof="0" smtClean="0"/>
              <a:t>29</a:t>
            </a:fld>
            <a:endParaRPr lang="en-US" noProof="0" dirty="0"/>
          </a:p>
        </p:txBody>
      </p:sp>
      <p:pic>
        <p:nvPicPr>
          <p:cNvPr id="3" name="Picture 2">
            <a:extLst>
              <a:ext uri="{FF2B5EF4-FFF2-40B4-BE49-F238E27FC236}">
                <a16:creationId xmlns:a16="http://schemas.microsoft.com/office/drawing/2014/main" id="{A1F320C8-C8AE-F30B-0660-79F25CD7510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844462" y="6067519"/>
            <a:ext cx="1219200" cy="540512"/>
          </a:xfrm>
          <a:prstGeom prst="rect">
            <a:avLst/>
          </a:prstGeom>
        </p:spPr>
      </p:pic>
    </p:spTree>
    <p:extLst>
      <p:ext uri="{BB962C8B-B14F-4D97-AF65-F5344CB8AC3E}">
        <p14:creationId xmlns:p14="http://schemas.microsoft.com/office/powerpoint/2010/main" val="1176155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FCE3-1932-946C-AEAF-DA1F40EC7A92}"/>
              </a:ext>
            </a:extLst>
          </p:cNvPr>
          <p:cNvSpPr>
            <a:spLocks noGrp="1"/>
          </p:cNvSpPr>
          <p:nvPr>
            <p:ph type="title"/>
          </p:nvPr>
        </p:nvSpPr>
        <p:spPr>
          <a:xfrm>
            <a:off x="779068" y="1478949"/>
            <a:ext cx="4848498" cy="2958044"/>
          </a:xfrm>
        </p:spPr>
        <p:txBody>
          <a:bodyPr>
            <a:noAutofit/>
          </a:bodyPr>
          <a:lstStyle/>
          <a:p>
            <a:pPr>
              <a:lnSpc>
                <a:spcPct val="150000"/>
              </a:lnSpc>
            </a:pPr>
            <a:r>
              <a:rPr lang="en-IE" sz="4000" dirty="0"/>
              <a:t>Financial Support Services Unit </a:t>
            </a:r>
            <a:br>
              <a:rPr lang="en-IE" sz="4000" dirty="0"/>
            </a:br>
            <a:r>
              <a:rPr lang="en-IE" sz="5400" dirty="0"/>
              <a:t>(FSSU)</a:t>
            </a:r>
          </a:p>
        </p:txBody>
      </p:sp>
      <p:grpSp>
        <p:nvGrpSpPr>
          <p:cNvPr id="5" name="Group 4">
            <a:extLst>
              <a:ext uri="{FF2B5EF4-FFF2-40B4-BE49-F238E27FC236}">
                <a16:creationId xmlns:a16="http://schemas.microsoft.com/office/drawing/2014/main" id="{3CAD7122-9276-24FD-64E4-2FCF6E48D23C}"/>
              </a:ext>
            </a:extLst>
          </p:cNvPr>
          <p:cNvGrpSpPr/>
          <p:nvPr/>
        </p:nvGrpSpPr>
        <p:grpSpPr>
          <a:xfrm>
            <a:off x="59770" y="76149"/>
            <a:ext cx="11956557" cy="6915601"/>
            <a:chOff x="59770" y="76149"/>
            <a:chExt cx="11956557" cy="6915601"/>
          </a:xfrm>
        </p:grpSpPr>
        <p:sp>
          <p:nvSpPr>
            <p:cNvPr id="7" name="Block Arc 6">
              <a:extLst>
                <a:ext uri="{FF2B5EF4-FFF2-40B4-BE49-F238E27FC236}">
                  <a16:creationId xmlns:a16="http://schemas.microsoft.com/office/drawing/2014/main" id="{F7A1BF5A-29F5-5BBC-37E4-ED195CF01A75}"/>
                </a:ext>
              </a:extLst>
            </p:cNvPr>
            <p:cNvSpPr/>
            <p:nvPr/>
          </p:nvSpPr>
          <p:spPr>
            <a:xfrm>
              <a:off x="59770" y="76149"/>
              <a:ext cx="6915601" cy="6915601"/>
            </a:xfrm>
            <a:prstGeom prst="blockArc">
              <a:avLst>
                <a:gd name="adj1" fmla="val 18900000"/>
                <a:gd name="adj2" fmla="val 2700000"/>
                <a:gd name="adj3" fmla="val 312"/>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IE"/>
            </a:p>
          </p:txBody>
        </p:sp>
        <p:sp>
          <p:nvSpPr>
            <p:cNvPr id="8" name="Freeform: Shape 7">
              <a:extLst>
                <a:ext uri="{FF2B5EF4-FFF2-40B4-BE49-F238E27FC236}">
                  <a16:creationId xmlns:a16="http://schemas.microsoft.com/office/drawing/2014/main" id="{018E63BD-5F3B-7593-9BA5-3BF2DF72DB94}"/>
                </a:ext>
              </a:extLst>
            </p:cNvPr>
            <p:cNvSpPr/>
            <p:nvPr/>
          </p:nvSpPr>
          <p:spPr>
            <a:xfrm>
              <a:off x="6580486" y="1478949"/>
              <a:ext cx="5435841" cy="1027500"/>
            </a:xfrm>
            <a:custGeom>
              <a:avLst/>
              <a:gdLst>
                <a:gd name="connsiteX0" fmla="*/ 0 w 5435841"/>
                <a:gd name="connsiteY0" fmla="*/ 0 h 1027500"/>
                <a:gd name="connsiteX1" fmla="*/ 5435841 w 5435841"/>
                <a:gd name="connsiteY1" fmla="*/ 0 h 1027500"/>
                <a:gd name="connsiteX2" fmla="*/ 5435841 w 5435841"/>
                <a:gd name="connsiteY2" fmla="*/ 1027500 h 1027500"/>
                <a:gd name="connsiteX3" fmla="*/ 0 w 5435841"/>
                <a:gd name="connsiteY3" fmla="*/ 1027500 h 1027500"/>
                <a:gd name="connsiteX4" fmla="*/ 0 w 5435841"/>
                <a:gd name="connsiteY4" fmla="*/ 0 h 102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5841" h="1027500">
                  <a:moveTo>
                    <a:pt x="0" y="0"/>
                  </a:moveTo>
                  <a:lnTo>
                    <a:pt x="5435841" y="0"/>
                  </a:lnTo>
                  <a:lnTo>
                    <a:pt x="5435841" y="1027500"/>
                  </a:lnTo>
                  <a:lnTo>
                    <a:pt x="0" y="102750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15578" tIns="53340" rIns="53340" bIns="53340" numCol="1" spcCol="1270" anchor="ctr" anchorCtr="0">
              <a:noAutofit/>
            </a:bodyPr>
            <a:lstStyle/>
            <a:p>
              <a:pPr marL="0" lvl="0" indent="0" algn="l" defTabSz="933450">
                <a:lnSpc>
                  <a:spcPct val="90000"/>
                </a:lnSpc>
                <a:spcBef>
                  <a:spcPct val="0"/>
                </a:spcBef>
                <a:spcAft>
                  <a:spcPct val="35000"/>
                </a:spcAft>
                <a:buNone/>
              </a:pPr>
              <a:r>
                <a:rPr lang="en-IE" sz="2100" kern="1200" dirty="0">
                  <a:solidFill>
                    <a:schemeClr val="tx1"/>
                  </a:solidFill>
                  <a:latin typeface="+mn-lt"/>
                </a:rPr>
                <a:t>The FSSU was set up under DE Circular M36/05</a:t>
              </a:r>
            </a:p>
          </p:txBody>
        </p:sp>
        <p:sp>
          <p:nvSpPr>
            <p:cNvPr id="9" name="Oval 8">
              <a:extLst>
                <a:ext uri="{FF2B5EF4-FFF2-40B4-BE49-F238E27FC236}">
                  <a16:creationId xmlns:a16="http://schemas.microsoft.com/office/drawing/2014/main" id="{F96888DE-5437-82B4-7183-E256866ADF7F}"/>
                </a:ext>
              </a:extLst>
            </p:cNvPr>
            <p:cNvSpPr/>
            <p:nvPr/>
          </p:nvSpPr>
          <p:spPr>
            <a:xfrm>
              <a:off x="5938298" y="1350511"/>
              <a:ext cx="1284375" cy="1284375"/>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10" name="Freeform: Shape 9">
              <a:extLst>
                <a:ext uri="{FF2B5EF4-FFF2-40B4-BE49-F238E27FC236}">
                  <a16:creationId xmlns:a16="http://schemas.microsoft.com/office/drawing/2014/main" id="{41A39A44-31B6-C168-0C20-E4C27D72B097}"/>
                </a:ext>
              </a:extLst>
            </p:cNvPr>
            <p:cNvSpPr/>
            <p:nvPr/>
          </p:nvSpPr>
          <p:spPr>
            <a:xfrm>
              <a:off x="6953982" y="2892835"/>
              <a:ext cx="5062345" cy="1282227"/>
            </a:xfrm>
            <a:custGeom>
              <a:avLst/>
              <a:gdLst>
                <a:gd name="connsiteX0" fmla="*/ 0 w 5062345"/>
                <a:gd name="connsiteY0" fmla="*/ 0 h 1282227"/>
                <a:gd name="connsiteX1" fmla="*/ 5062345 w 5062345"/>
                <a:gd name="connsiteY1" fmla="*/ 0 h 1282227"/>
                <a:gd name="connsiteX2" fmla="*/ 5062345 w 5062345"/>
                <a:gd name="connsiteY2" fmla="*/ 1282227 h 1282227"/>
                <a:gd name="connsiteX3" fmla="*/ 0 w 5062345"/>
                <a:gd name="connsiteY3" fmla="*/ 1282227 h 1282227"/>
                <a:gd name="connsiteX4" fmla="*/ 0 w 5062345"/>
                <a:gd name="connsiteY4" fmla="*/ 0 h 1282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345" h="1282227">
                  <a:moveTo>
                    <a:pt x="0" y="0"/>
                  </a:moveTo>
                  <a:lnTo>
                    <a:pt x="5062345" y="0"/>
                  </a:lnTo>
                  <a:lnTo>
                    <a:pt x="5062345" y="1282227"/>
                  </a:lnTo>
                  <a:lnTo>
                    <a:pt x="0" y="1282227"/>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15578" tIns="53340" rIns="53340" bIns="53340" numCol="1" spcCol="1270" anchor="ctr" anchorCtr="0">
              <a:noAutofit/>
            </a:bodyPr>
            <a:lstStyle/>
            <a:p>
              <a:pPr marL="0" lvl="0" indent="0" algn="l" defTabSz="933450">
                <a:lnSpc>
                  <a:spcPct val="90000"/>
                </a:lnSpc>
                <a:spcBef>
                  <a:spcPct val="0"/>
                </a:spcBef>
                <a:spcAft>
                  <a:spcPct val="35000"/>
                </a:spcAft>
                <a:buNone/>
              </a:pPr>
              <a:r>
                <a:rPr lang="en-IE" sz="2100" kern="1200" dirty="0">
                  <a:solidFill>
                    <a:schemeClr val="tx1"/>
                  </a:solidFill>
                  <a:latin typeface="+mn-lt"/>
                </a:rPr>
                <a:t>Further Circulars 60/2017 &amp; 02/2018 issued to include the primary and Community &amp; Comprehensive sectors</a:t>
              </a:r>
              <a:r>
                <a:rPr lang="en-US" sz="2100" kern="1200" dirty="0">
                  <a:solidFill>
                    <a:schemeClr val="tx1"/>
                  </a:solidFill>
                  <a:latin typeface="+mn-lt"/>
                </a:rPr>
                <a:t>​</a:t>
              </a:r>
            </a:p>
          </p:txBody>
        </p:sp>
        <p:sp>
          <p:nvSpPr>
            <p:cNvPr id="11" name="Oval 10">
              <a:extLst>
                <a:ext uri="{FF2B5EF4-FFF2-40B4-BE49-F238E27FC236}">
                  <a16:creationId xmlns:a16="http://schemas.microsoft.com/office/drawing/2014/main" id="{85305007-C4E8-3534-27D0-BF572D2AACA7}"/>
                </a:ext>
              </a:extLst>
            </p:cNvPr>
            <p:cNvSpPr/>
            <p:nvPr/>
          </p:nvSpPr>
          <p:spPr>
            <a:xfrm>
              <a:off x="6311794" y="2891761"/>
              <a:ext cx="1284375" cy="1284375"/>
            </a:xfrm>
            <a:prstGeom prst="ellipse">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12" name="Freeform: Shape 11">
              <a:extLst>
                <a:ext uri="{FF2B5EF4-FFF2-40B4-BE49-F238E27FC236}">
                  <a16:creationId xmlns:a16="http://schemas.microsoft.com/office/drawing/2014/main" id="{7C62AFEF-79A7-3B12-2A73-4B92CB558F0F}"/>
                </a:ext>
              </a:extLst>
            </p:cNvPr>
            <p:cNvSpPr/>
            <p:nvPr/>
          </p:nvSpPr>
          <p:spPr>
            <a:xfrm>
              <a:off x="6580486" y="4561449"/>
              <a:ext cx="5435841" cy="1027500"/>
            </a:xfrm>
            <a:custGeom>
              <a:avLst/>
              <a:gdLst>
                <a:gd name="connsiteX0" fmla="*/ 0 w 5435841"/>
                <a:gd name="connsiteY0" fmla="*/ 0 h 1027500"/>
                <a:gd name="connsiteX1" fmla="*/ 5435841 w 5435841"/>
                <a:gd name="connsiteY1" fmla="*/ 0 h 1027500"/>
                <a:gd name="connsiteX2" fmla="*/ 5435841 w 5435841"/>
                <a:gd name="connsiteY2" fmla="*/ 1027500 h 1027500"/>
                <a:gd name="connsiteX3" fmla="*/ 0 w 5435841"/>
                <a:gd name="connsiteY3" fmla="*/ 1027500 h 1027500"/>
                <a:gd name="connsiteX4" fmla="*/ 0 w 5435841"/>
                <a:gd name="connsiteY4" fmla="*/ 0 h 102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5841" h="1027500">
                  <a:moveTo>
                    <a:pt x="0" y="0"/>
                  </a:moveTo>
                  <a:lnTo>
                    <a:pt x="5435841" y="0"/>
                  </a:lnTo>
                  <a:lnTo>
                    <a:pt x="5435841" y="1027500"/>
                  </a:lnTo>
                  <a:lnTo>
                    <a:pt x="0" y="102750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15578" tIns="53340" rIns="53340" bIns="53340" numCol="1" spcCol="1270" anchor="ctr" anchorCtr="0">
              <a:noAutofit/>
            </a:bodyPr>
            <a:lstStyle/>
            <a:p>
              <a:pPr marL="0" lvl="0" indent="0" algn="l" defTabSz="933450">
                <a:lnSpc>
                  <a:spcPct val="90000"/>
                </a:lnSpc>
                <a:spcBef>
                  <a:spcPct val="0"/>
                </a:spcBef>
                <a:spcAft>
                  <a:spcPct val="35000"/>
                </a:spcAft>
                <a:buNone/>
              </a:pPr>
              <a:r>
                <a:rPr lang="en-IE" sz="2100" kern="1200" dirty="0">
                  <a:solidFill>
                    <a:schemeClr val="tx1"/>
                  </a:solidFill>
                  <a:latin typeface="+mn-lt"/>
                </a:rPr>
                <a:t>The FSSU is primarily a support mechanism for C&amp;C, primary and voluntary secondary schools</a:t>
              </a:r>
              <a:r>
                <a:rPr lang="en-US" sz="2100" kern="1200" dirty="0">
                  <a:solidFill>
                    <a:schemeClr val="tx1"/>
                  </a:solidFill>
                  <a:latin typeface="+mn-lt"/>
                </a:rPr>
                <a:t>​</a:t>
              </a:r>
            </a:p>
          </p:txBody>
        </p:sp>
        <p:sp>
          <p:nvSpPr>
            <p:cNvPr id="13" name="Oval 12">
              <a:extLst>
                <a:ext uri="{FF2B5EF4-FFF2-40B4-BE49-F238E27FC236}">
                  <a16:creationId xmlns:a16="http://schemas.microsoft.com/office/drawing/2014/main" id="{7846A801-CB83-B238-3954-EB5CF7F8CAC7}"/>
                </a:ext>
              </a:extLst>
            </p:cNvPr>
            <p:cNvSpPr/>
            <p:nvPr/>
          </p:nvSpPr>
          <p:spPr>
            <a:xfrm>
              <a:off x="5938298" y="4433012"/>
              <a:ext cx="1284375" cy="1284375"/>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IE"/>
            </a:p>
          </p:txBody>
        </p:sp>
      </p:grpSp>
      <p:sp>
        <p:nvSpPr>
          <p:cNvPr id="4" name="Slide Number Placeholder 3">
            <a:extLst>
              <a:ext uri="{FF2B5EF4-FFF2-40B4-BE49-F238E27FC236}">
                <a16:creationId xmlns:a16="http://schemas.microsoft.com/office/drawing/2014/main" id="{B5F55F2E-4147-BEB4-6705-98D7D2EA27D4}"/>
              </a:ext>
            </a:extLst>
          </p:cNvPr>
          <p:cNvSpPr>
            <a:spLocks noGrp="1"/>
          </p:cNvSpPr>
          <p:nvPr>
            <p:ph type="sldNum" sz="quarter" idx="12"/>
          </p:nvPr>
        </p:nvSpPr>
        <p:spPr/>
        <p:txBody>
          <a:bodyPr/>
          <a:lstStyle/>
          <a:p>
            <a:fld id="{9FF96B15-8338-45D5-A943-561235072D66}" type="slidenum">
              <a:rPr lang="en-US" noProof="0" smtClean="0"/>
              <a:t>3</a:t>
            </a:fld>
            <a:endParaRPr lang="en-US" noProof="0" dirty="0"/>
          </a:p>
        </p:txBody>
      </p:sp>
      <p:pic>
        <p:nvPicPr>
          <p:cNvPr id="6" name="Picture 5">
            <a:extLst>
              <a:ext uri="{FF2B5EF4-FFF2-40B4-BE49-F238E27FC236}">
                <a16:creationId xmlns:a16="http://schemas.microsoft.com/office/drawing/2014/main" id="{055EB9A6-43EE-B9AB-ADC9-F3328E2EC4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40361" y="6075765"/>
            <a:ext cx="1001049" cy="443798"/>
          </a:xfrm>
          <a:prstGeom prst="rect">
            <a:avLst/>
          </a:prstGeom>
        </p:spPr>
      </p:pic>
    </p:spTree>
    <p:extLst>
      <p:ext uri="{BB962C8B-B14F-4D97-AF65-F5344CB8AC3E}">
        <p14:creationId xmlns:p14="http://schemas.microsoft.com/office/powerpoint/2010/main" val="40569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8AF2-C2DD-355C-F37D-250BB22D5961}"/>
              </a:ext>
            </a:extLst>
          </p:cNvPr>
          <p:cNvSpPr>
            <a:spLocks noGrp="1"/>
          </p:cNvSpPr>
          <p:nvPr>
            <p:ph type="ctrTitle"/>
          </p:nvPr>
        </p:nvSpPr>
        <p:spPr>
          <a:xfrm>
            <a:off x="2276619" y="2540867"/>
            <a:ext cx="6696693" cy="888133"/>
          </a:xfrm>
        </p:spPr>
        <p:txBody>
          <a:bodyPr/>
          <a:lstStyle/>
          <a:p>
            <a:r>
              <a:rPr lang="en-IE" dirty="0"/>
              <a:t>Q&amp;A</a:t>
            </a:r>
          </a:p>
        </p:txBody>
      </p:sp>
      <p:sp>
        <p:nvSpPr>
          <p:cNvPr id="4" name="Slide Number Placeholder 3">
            <a:extLst>
              <a:ext uri="{FF2B5EF4-FFF2-40B4-BE49-F238E27FC236}">
                <a16:creationId xmlns:a16="http://schemas.microsoft.com/office/drawing/2014/main" id="{717BCDB6-2972-BF82-0A26-83A8AA3FD167}"/>
              </a:ext>
            </a:extLst>
          </p:cNvPr>
          <p:cNvSpPr>
            <a:spLocks noGrp="1"/>
          </p:cNvSpPr>
          <p:nvPr>
            <p:ph type="sldNum" sz="quarter" idx="12"/>
          </p:nvPr>
        </p:nvSpPr>
        <p:spPr/>
        <p:txBody>
          <a:bodyPr/>
          <a:lstStyle/>
          <a:p>
            <a:fld id="{9FF96B15-8338-45D5-A943-561235072D66}" type="slidenum">
              <a:rPr lang="en-US" noProof="0" smtClean="0"/>
              <a:t>30</a:t>
            </a:fld>
            <a:endParaRPr lang="en-US" noProof="0" dirty="0"/>
          </a:p>
        </p:txBody>
      </p:sp>
    </p:spTree>
    <p:extLst>
      <p:ext uri="{BB962C8B-B14F-4D97-AF65-F5344CB8AC3E}">
        <p14:creationId xmlns:p14="http://schemas.microsoft.com/office/powerpoint/2010/main" val="4242642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ctrTitle"/>
          </p:nvPr>
        </p:nvSpPr>
        <p:spPr>
          <a:xfrm>
            <a:off x="754205" y="3942552"/>
            <a:ext cx="7954680" cy="2047175"/>
          </a:xfrm>
        </p:spPr>
        <p:txBody>
          <a:bodyPr/>
          <a:lstStyle/>
          <a:p>
            <a:pPr>
              <a:lnSpc>
                <a:spcPct val="100000"/>
              </a:lnSpc>
            </a:pPr>
            <a:r>
              <a:rPr lang="en-IE" sz="7000" dirty="0">
                <a:solidFill>
                  <a:schemeClr val="bg1"/>
                </a:solidFill>
                <a:latin typeface="Arial" panose="020B0604020202020204" pitchFamily="34" charset="0"/>
                <a:cs typeface="Arial" panose="020B0604020202020204" pitchFamily="34" charset="0"/>
              </a:rPr>
              <a:t>Thank you</a:t>
            </a:r>
            <a:br>
              <a:rPr lang="en-IE" sz="4000" dirty="0">
                <a:solidFill>
                  <a:schemeClr val="bg1"/>
                </a:solidFill>
                <a:latin typeface="Arial" panose="020B0604020202020204" pitchFamily="34" charset="0"/>
                <a:cs typeface="Arial" panose="020B0604020202020204" pitchFamily="34" charset="0"/>
              </a:rPr>
            </a:br>
            <a:br>
              <a:rPr lang="en-IE" sz="4000" dirty="0">
                <a:solidFill>
                  <a:schemeClr val="bg1"/>
                </a:solidFill>
                <a:latin typeface="Arial" panose="020B0604020202020204" pitchFamily="34" charset="0"/>
                <a:cs typeface="Arial" panose="020B0604020202020204" pitchFamily="34" charset="0"/>
              </a:rPr>
            </a:br>
            <a:br>
              <a:rPr lang="en-IE" sz="4000" dirty="0">
                <a:solidFill>
                  <a:schemeClr val="bg1"/>
                </a:solidFill>
                <a:latin typeface="Arial" panose="020B0604020202020204" pitchFamily="34" charset="0"/>
                <a:cs typeface="Arial" panose="020B0604020202020204" pitchFamily="34" charset="0"/>
              </a:rPr>
            </a:br>
            <a:r>
              <a:rPr lang="en-IE" sz="3000" dirty="0">
                <a:solidFill>
                  <a:schemeClr val="bg1"/>
                </a:solidFill>
                <a:latin typeface="Arial" panose="020B0604020202020204" pitchFamily="34" charset="0"/>
                <a:cs typeface="Arial" panose="020B0604020202020204" pitchFamily="34" charset="0"/>
              </a:rPr>
              <a:t>Any questions please contact </a:t>
            </a:r>
            <a:r>
              <a:rPr lang="en-IE" sz="3000">
                <a:solidFill>
                  <a:schemeClr val="bg1"/>
                </a:solidFill>
                <a:latin typeface="Arial" panose="020B0604020202020204" pitchFamily="34" charset="0"/>
                <a:cs typeface="Arial" panose="020B0604020202020204" pitchFamily="34" charset="0"/>
              </a:rPr>
              <a:t>us on </a:t>
            </a:r>
            <a:br>
              <a:rPr lang="en-IE" sz="3000" dirty="0">
                <a:solidFill>
                  <a:schemeClr val="bg1"/>
                </a:solidFill>
                <a:latin typeface="Arial" panose="020B0604020202020204" pitchFamily="34" charset="0"/>
                <a:cs typeface="Arial" panose="020B0604020202020204" pitchFamily="34" charset="0"/>
              </a:rPr>
            </a:br>
            <a:br>
              <a:rPr lang="en-IE" sz="3000" dirty="0">
                <a:solidFill>
                  <a:schemeClr val="bg1"/>
                </a:solidFill>
                <a:latin typeface="Arial" panose="020B0604020202020204" pitchFamily="34" charset="0"/>
                <a:cs typeface="Arial" panose="020B0604020202020204" pitchFamily="34" charset="0"/>
              </a:rPr>
            </a:br>
            <a:r>
              <a:rPr lang="en-IE" sz="3000" dirty="0">
                <a:solidFill>
                  <a:schemeClr val="bg1"/>
                </a:solidFill>
                <a:latin typeface="Arial" panose="020B0604020202020204" pitchFamily="34" charset="0"/>
                <a:cs typeface="Arial" panose="020B0604020202020204" pitchFamily="34" charset="0"/>
                <a:hlinkClick r:id="rId3"/>
              </a:rPr>
              <a:t>primary@fssu.ie</a:t>
            </a:r>
            <a:br>
              <a:rPr lang="en-IE" sz="3000" dirty="0">
                <a:solidFill>
                  <a:schemeClr val="bg1"/>
                </a:solidFill>
                <a:latin typeface="Arial" panose="020B0604020202020204" pitchFamily="34" charset="0"/>
                <a:cs typeface="Arial" panose="020B0604020202020204" pitchFamily="34" charset="0"/>
              </a:rPr>
            </a:br>
            <a:r>
              <a:rPr lang="en-IE" sz="3000" dirty="0">
                <a:solidFill>
                  <a:schemeClr val="bg1"/>
                </a:solidFill>
                <a:latin typeface="Arial" panose="020B0604020202020204" pitchFamily="34" charset="0"/>
                <a:cs typeface="Arial" panose="020B0604020202020204" pitchFamily="34" charset="0"/>
              </a:rPr>
              <a:t>Tel: 01 910 4020</a:t>
            </a:r>
            <a:endParaRPr lang="en-US" sz="3000" b="1" dirty="0">
              <a:solidFill>
                <a:schemeClr val="bg1"/>
              </a:solidFill>
            </a:endParaRPr>
          </a:p>
        </p:txBody>
      </p:sp>
      <p:pic>
        <p:nvPicPr>
          <p:cNvPr id="5" name="Graphic 4">
            <a:extLst>
              <a:ext uri="{FF2B5EF4-FFF2-40B4-BE49-F238E27FC236}">
                <a16:creationId xmlns:a16="http://schemas.microsoft.com/office/drawing/2014/main" id="{0101D6D7-0855-EE95-DFEC-DCB7AAE303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02838" y="2090176"/>
            <a:ext cx="3061207" cy="2677648"/>
          </a:xfrm>
          <a:prstGeom prst="roundRect">
            <a:avLst>
              <a:gd name="adj" fmla="val 1858"/>
            </a:avLst>
          </a:prstGeom>
          <a:effectLst>
            <a:outerShdw blurRad="50800" dist="50800" dir="5400000" algn="tl" rotWithShape="0">
              <a:srgbClr val="000000">
                <a:alpha val="43000"/>
              </a:srgbClr>
            </a:outerShdw>
          </a:effectLst>
        </p:spPr>
      </p:pic>
      <p:pic>
        <p:nvPicPr>
          <p:cNvPr id="4" name="Picture 2">
            <a:extLst>
              <a:ext uri="{FF2B5EF4-FFF2-40B4-BE49-F238E27FC236}">
                <a16:creationId xmlns:a16="http://schemas.microsoft.com/office/drawing/2014/main" id="{D8E274CF-8E91-A096-B1F6-D61127F2DD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3029" y="5493026"/>
            <a:ext cx="1376023" cy="55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phic 2" descr="Email outline">
            <a:extLst>
              <a:ext uri="{FF2B5EF4-FFF2-40B4-BE49-F238E27FC236}">
                <a16:creationId xmlns:a16="http://schemas.microsoft.com/office/drawing/2014/main" id="{15A53853-0FAF-88B3-1EED-F5E2E98A39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56239" y="5035826"/>
            <a:ext cx="914400" cy="914400"/>
          </a:xfrm>
          <a:prstGeom prst="rect">
            <a:avLst/>
          </a:prstGeom>
        </p:spPr>
      </p:pic>
    </p:spTree>
    <p:extLst>
      <p:ext uri="{BB962C8B-B14F-4D97-AF65-F5344CB8AC3E}">
        <p14:creationId xmlns:p14="http://schemas.microsoft.com/office/powerpoint/2010/main" val="2057130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FCE3-1932-946C-AEAF-DA1F40EC7A92}"/>
              </a:ext>
            </a:extLst>
          </p:cNvPr>
          <p:cNvSpPr>
            <a:spLocks noGrp="1"/>
          </p:cNvSpPr>
          <p:nvPr>
            <p:ph type="title"/>
          </p:nvPr>
        </p:nvSpPr>
        <p:spPr>
          <a:xfrm>
            <a:off x="981193" y="1524000"/>
            <a:ext cx="4576139" cy="3302224"/>
          </a:xfrm>
        </p:spPr>
        <p:txBody>
          <a:bodyPr>
            <a:noAutofit/>
          </a:bodyPr>
          <a:lstStyle/>
          <a:p>
            <a:pPr>
              <a:lnSpc>
                <a:spcPct val="150000"/>
              </a:lnSpc>
            </a:pPr>
            <a:r>
              <a:rPr lang="en-IE" sz="4000" dirty="0"/>
              <a:t>Financial Support Services Unit </a:t>
            </a:r>
            <a:r>
              <a:rPr lang="en-IE" sz="5400" dirty="0"/>
              <a:t>(FSSU)</a:t>
            </a:r>
          </a:p>
        </p:txBody>
      </p:sp>
      <p:graphicFrame>
        <p:nvGraphicFramePr>
          <p:cNvPr id="7" name="Content Placeholder 8">
            <a:extLst>
              <a:ext uri="{FF2B5EF4-FFF2-40B4-BE49-F238E27FC236}">
                <a16:creationId xmlns:a16="http://schemas.microsoft.com/office/drawing/2014/main" id="{9F897C08-AF56-B1B8-D14A-B00C27FEC296}"/>
              </a:ext>
            </a:extLst>
          </p:cNvPr>
          <p:cNvGraphicFramePr>
            <a:graphicFrameLocks noGrp="1"/>
          </p:cNvGraphicFramePr>
          <p:nvPr>
            <p:ph type="pic" idx="1"/>
            <p:extLst>
              <p:ext uri="{D42A27DB-BD31-4B8C-83A1-F6EECF244321}">
                <p14:modId xmlns:p14="http://schemas.microsoft.com/office/powerpoint/2010/main" val="3543250297"/>
              </p:ext>
            </p:extLst>
          </p:nvPr>
        </p:nvGraphicFramePr>
        <p:xfrm>
          <a:off x="5557332" y="1204912"/>
          <a:ext cx="6275839" cy="4448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308604F-5E38-FBF9-5BFC-580168B448FE}"/>
              </a:ext>
            </a:extLst>
          </p:cNvPr>
          <p:cNvSpPr>
            <a:spLocks noGrp="1"/>
          </p:cNvSpPr>
          <p:nvPr>
            <p:ph type="sldNum" sz="quarter" idx="12"/>
          </p:nvPr>
        </p:nvSpPr>
        <p:spPr/>
        <p:txBody>
          <a:bodyPr/>
          <a:lstStyle/>
          <a:p>
            <a:fld id="{9FF96B15-8338-45D5-A943-561235072D66}" type="slidenum">
              <a:rPr lang="en-US" noProof="0" smtClean="0"/>
              <a:t>4</a:t>
            </a:fld>
            <a:endParaRPr lang="en-US" noProof="0" dirty="0"/>
          </a:p>
        </p:txBody>
      </p:sp>
      <p:pic>
        <p:nvPicPr>
          <p:cNvPr id="5" name="Picture 4">
            <a:extLst>
              <a:ext uri="{FF2B5EF4-FFF2-40B4-BE49-F238E27FC236}">
                <a16:creationId xmlns:a16="http://schemas.microsoft.com/office/drawing/2014/main" id="{123E8E98-B317-581D-145F-2B7981656AB2}"/>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940361" y="6075765"/>
            <a:ext cx="1001049" cy="443798"/>
          </a:xfrm>
          <a:prstGeom prst="rect">
            <a:avLst/>
          </a:prstGeom>
        </p:spPr>
      </p:pic>
    </p:spTree>
    <p:extLst>
      <p:ext uri="{BB962C8B-B14F-4D97-AF65-F5344CB8AC3E}">
        <p14:creationId xmlns:p14="http://schemas.microsoft.com/office/powerpoint/2010/main" val="393216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FCE3-1932-946C-AEAF-DA1F40EC7A92}"/>
              </a:ext>
            </a:extLst>
          </p:cNvPr>
          <p:cNvSpPr>
            <a:spLocks noGrp="1"/>
          </p:cNvSpPr>
          <p:nvPr>
            <p:ph type="title"/>
          </p:nvPr>
        </p:nvSpPr>
        <p:spPr>
          <a:xfrm>
            <a:off x="1037602" y="1953153"/>
            <a:ext cx="3860260" cy="1735668"/>
          </a:xfrm>
        </p:spPr>
        <p:txBody>
          <a:bodyPr>
            <a:normAutofit/>
          </a:bodyPr>
          <a:lstStyle/>
          <a:p>
            <a:r>
              <a:rPr lang="en-IE" sz="6000" dirty="0">
                <a:latin typeface="Calibri" panose="020F0502020204030204" pitchFamily="34" charset="0"/>
                <a:ea typeface="Calibri" panose="020F0502020204030204" pitchFamily="34" charset="0"/>
                <a:cs typeface="Calibri" panose="020F0502020204030204" pitchFamily="34" charset="0"/>
              </a:rPr>
              <a:t>Agenda</a:t>
            </a:r>
          </a:p>
        </p:txBody>
      </p:sp>
      <p:graphicFrame>
        <p:nvGraphicFramePr>
          <p:cNvPr id="6" name="Diagram 5">
            <a:extLst>
              <a:ext uri="{FF2B5EF4-FFF2-40B4-BE49-F238E27FC236}">
                <a16:creationId xmlns:a16="http://schemas.microsoft.com/office/drawing/2014/main" id="{088F94ED-0037-2E91-CE11-17E3954B5A25}"/>
              </a:ext>
            </a:extLst>
          </p:cNvPr>
          <p:cNvGraphicFramePr/>
          <p:nvPr>
            <p:extLst>
              <p:ext uri="{D42A27DB-BD31-4B8C-83A1-F6EECF244321}">
                <p14:modId xmlns:p14="http://schemas.microsoft.com/office/powerpoint/2010/main" val="4008547843"/>
              </p:ext>
            </p:extLst>
          </p:nvPr>
        </p:nvGraphicFramePr>
        <p:xfrm>
          <a:off x="5867401" y="965199"/>
          <a:ext cx="6219824" cy="5137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5F55F2E-4147-BEB4-6705-98D7D2EA27D4}"/>
              </a:ext>
            </a:extLst>
          </p:cNvPr>
          <p:cNvSpPr>
            <a:spLocks noGrp="1"/>
          </p:cNvSpPr>
          <p:nvPr>
            <p:ph type="sldNum" sz="quarter" idx="12"/>
          </p:nvPr>
        </p:nvSpPr>
        <p:spPr/>
        <p:txBody>
          <a:bodyPr/>
          <a:lstStyle/>
          <a:p>
            <a:fld id="{9FF96B15-8338-45D5-A943-561235072D66}" type="slidenum">
              <a:rPr lang="en-US" noProof="0" smtClean="0"/>
              <a:t>5</a:t>
            </a:fld>
            <a:endParaRPr lang="en-US" noProof="0" dirty="0"/>
          </a:p>
        </p:txBody>
      </p:sp>
      <p:pic>
        <p:nvPicPr>
          <p:cNvPr id="5" name="Picture 4">
            <a:extLst>
              <a:ext uri="{FF2B5EF4-FFF2-40B4-BE49-F238E27FC236}">
                <a16:creationId xmlns:a16="http://schemas.microsoft.com/office/drawing/2014/main" id="{37E624F7-07F0-8886-EB3F-298D7325125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940361" y="6075765"/>
            <a:ext cx="1001049" cy="443798"/>
          </a:xfrm>
          <a:prstGeom prst="rect">
            <a:avLst/>
          </a:prstGeom>
        </p:spPr>
      </p:pic>
    </p:spTree>
    <p:extLst>
      <p:ext uri="{BB962C8B-B14F-4D97-AF65-F5344CB8AC3E}">
        <p14:creationId xmlns:p14="http://schemas.microsoft.com/office/powerpoint/2010/main" val="15354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AFB50DDC-E85D-4E20-97AC-907558338CFF}"/>
                                            </p:graphicEl>
                                          </p:spTgt>
                                        </p:tgtEl>
                                        <p:attrNameLst>
                                          <p:attrName>style.visibility</p:attrName>
                                        </p:attrNameLst>
                                      </p:cBhvr>
                                      <p:to>
                                        <p:strVal val="visible"/>
                                      </p:to>
                                    </p:set>
                                    <p:anim calcmode="lin" valueType="num">
                                      <p:cBhvr additive="base">
                                        <p:cTn id="7" dur="500" fill="hold"/>
                                        <p:tgtEl>
                                          <p:spTgt spid="6">
                                            <p:graphicEl>
                                              <a:dgm id="{AFB50DDC-E85D-4E20-97AC-907558338CF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AFB50DDC-E85D-4E20-97AC-907558338CFF}"/>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D99A5519-79E6-4E44-94DD-A23DF74C1EED}"/>
                                            </p:graphicEl>
                                          </p:spTgt>
                                        </p:tgtEl>
                                        <p:attrNameLst>
                                          <p:attrName>style.visibility</p:attrName>
                                        </p:attrNameLst>
                                      </p:cBhvr>
                                      <p:to>
                                        <p:strVal val="visible"/>
                                      </p:to>
                                    </p:set>
                                    <p:anim calcmode="lin" valueType="num">
                                      <p:cBhvr additive="base">
                                        <p:cTn id="11" dur="500" fill="hold"/>
                                        <p:tgtEl>
                                          <p:spTgt spid="6">
                                            <p:graphicEl>
                                              <a:dgm id="{D99A5519-79E6-4E44-94DD-A23DF74C1EE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D99A5519-79E6-4E44-94DD-A23DF74C1EED}"/>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graphicEl>
                                              <a:dgm id="{EFAEC73B-7828-4B27-91CE-296F5ADF1C49}"/>
                                            </p:graphicEl>
                                          </p:spTgt>
                                        </p:tgtEl>
                                        <p:attrNameLst>
                                          <p:attrName>style.visibility</p:attrName>
                                        </p:attrNameLst>
                                      </p:cBhvr>
                                      <p:to>
                                        <p:strVal val="visible"/>
                                      </p:to>
                                    </p:set>
                                    <p:anim calcmode="lin" valueType="num">
                                      <p:cBhvr additive="base">
                                        <p:cTn id="15" dur="500" fill="hold"/>
                                        <p:tgtEl>
                                          <p:spTgt spid="6">
                                            <p:graphicEl>
                                              <a:dgm id="{EFAEC73B-7828-4B27-91CE-296F5ADF1C49}"/>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graphicEl>
                                              <a:dgm id="{EFAEC73B-7828-4B27-91CE-296F5ADF1C49}"/>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graphicEl>
                                              <a:dgm id="{41D5590B-9ED9-4CDC-BE12-4268B8E01F88}"/>
                                            </p:graphicEl>
                                          </p:spTgt>
                                        </p:tgtEl>
                                        <p:attrNameLst>
                                          <p:attrName>style.visibility</p:attrName>
                                        </p:attrNameLst>
                                      </p:cBhvr>
                                      <p:to>
                                        <p:strVal val="visible"/>
                                      </p:to>
                                    </p:set>
                                    <p:anim calcmode="lin" valueType="num">
                                      <p:cBhvr additive="base">
                                        <p:cTn id="21" dur="500" fill="hold"/>
                                        <p:tgtEl>
                                          <p:spTgt spid="6">
                                            <p:graphicEl>
                                              <a:dgm id="{41D5590B-9ED9-4CDC-BE12-4268B8E01F88}"/>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graphicEl>
                                              <a:dgm id="{41D5590B-9ED9-4CDC-BE12-4268B8E01F88}"/>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graphicEl>
                                              <a:dgm id="{5EF9623A-1C4C-44F2-8FB9-2A0ED1F47B89}"/>
                                            </p:graphicEl>
                                          </p:spTgt>
                                        </p:tgtEl>
                                        <p:attrNameLst>
                                          <p:attrName>style.visibility</p:attrName>
                                        </p:attrNameLst>
                                      </p:cBhvr>
                                      <p:to>
                                        <p:strVal val="visible"/>
                                      </p:to>
                                    </p:set>
                                    <p:anim calcmode="lin" valueType="num">
                                      <p:cBhvr additive="base">
                                        <p:cTn id="25" dur="500" fill="hold"/>
                                        <p:tgtEl>
                                          <p:spTgt spid="6">
                                            <p:graphicEl>
                                              <a:dgm id="{5EF9623A-1C4C-44F2-8FB9-2A0ED1F47B8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5EF9623A-1C4C-44F2-8FB9-2A0ED1F47B8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Calculator outline">
            <a:extLst>
              <a:ext uri="{FF2B5EF4-FFF2-40B4-BE49-F238E27FC236}">
                <a16:creationId xmlns:a16="http://schemas.microsoft.com/office/drawing/2014/main" id="{FF7C5719-5860-2A9B-903F-5713FF6AC859}"/>
              </a:ext>
            </a:extLst>
          </p:cNvPr>
          <p:cNvPicPr>
            <a:picLocks noGrp="1" noChangeAspect="1"/>
          </p:cNvPicPr>
          <p:nvPr>
            <p:ph type="pic" sz="quarter" idx="24"/>
          </p:nvPr>
        </p:nvPicPr>
        <p:blipFill>
          <a:blip r:embed="rId3">
            <a:extLst>
              <a:ext uri="{96DAC541-7B7A-43D3-8B79-37D633B846F1}">
                <asvg:svgBlip xmlns:asvg="http://schemas.microsoft.com/office/drawing/2016/SVG/main" r:embed="rId4"/>
              </a:ext>
            </a:extLst>
          </a:blip>
          <a:srcRect t="85" b="85"/>
          <a:stretch>
            <a:fillRect/>
          </a:stretch>
        </p:blipFill>
        <p:spPr/>
      </p:pic>
      <p:pic>
        <p:nvPicPr>
          <p:cNvPr id="13" name="Picture Placeholder 12" descr="List with solid fill">
            <a:extLst>
              <a:ext uri="{FF2B5EF4-FFF2-40B4-BE49-F238E27FC236}">
                <a16:creationId xmlns:a16="http://schemas.microsoft.com/office/drawing/2014/main" id="{6A329AEE-E87D-9076-C4B1-072AF7E4EE11}"/>
              </a:ext>
            </a:extLst>
          </p:cNvPr>
          <p:cNvPicPr>
            <a:picLocks noGrp="1" noChangeAspect="1"/>
          </p:cNvPicPr>
          <p:nvPr>
            <p:ph type="pic" sz="quarter" idx="21"/>
          </p:nvPr>
        </p:nvPicPr>
        <p:blipFill>
          <a:blip r:embed="rId5">
            <a:extLst>
              <a:ext uri="{96DAC541-7B7A-43D3-8B79-37D633B846F1}">
                <asvg:svgBlip xmlns:asvg="http://schemas.microsoft.com/office/drawing/2016/SVG/main" r:embed="rId6"/>
              </a:ext>
            </a:extLst>
          </a:blip>
          <a:srcRect/>
          <a:stretch>
            <a:fillRect/>
          </a:stretch>
        </p:blipFill>
        <p:spPr>
          <a:xfrm>
            <a:off x="6447338" y="3869836"/>
            <a:ext cx="929952" cy="929952"/>
          </a:xfrm>
        </p:spPr>
      </p:pic>
      <p:pic>
        <p:nvPicPr>
          <p:cNvPr id="15" name="Picture Placeholder 14" descr="Money with solid fill">
            <a:extLst>
              <a:ext uri="{FF2B5EF4-FFF2-40B4-BE49-F238E27FC236}">
                <a16:creationId xmlns:a16="http://schemas.microsoft.com/office/drawing/2014/main" id="{D1828EAD-B55D-6890-EE0A-6335A4488D0E}"/>
              </a:ext>
            </a:extLst>
          </p:cNvPr>
          <p:cNvPicPr>
            <a:picLocks noGrp="1" noChangeAspect="1"/>
          </p:cNvPicPr>
          <p:nvPr>
            <p:ph type="pic" sz="quarter" idx="22"/>
          </p:nvPr>
        </p:nvPicPr>
        <p:blipFill>
          <a:blip r:embed="rId7">
            <a:extLst>
              <a:ext uri="{96DAC541-7B7A-43D3-8B79-37D633B846F1}">
                <asvg:svgBlip xmlns:asvg="http://schemas.microsoft.com/office/drawing/2016/SVG/main" r:embed="rId8"/>
              </a:ext>
            </a:extLst>
          </a:blip>
          <a:srcRect/>
          <a:stretch>
            <a:fillRect/>
          </a:stretch>
        </p:blipFill>
        <p:spPr>
          <a:xfrm>
            <a:off x="8756076" y="801036"/>
            <a:ext cx="1148006" cy="1148006"/>
          </a:xfrm>
        </p:spPr>
      </p:pic>
      <p:sp>
        <p:nvSpPr>
          <p:cNvPr id="6" name="Title 5">
            <a:extLst>
              <a:ext uri="{FF2B5EF4-FFF2-40B4-BE49-F238E27FC236}">
                <a16:creationId xmlns:a16="http://schemas.microsoft.com/office/drawing/2014/main" id="{9A14CAE1-8CE3-DCFD-8C58-6448AA9E1B45}"/>
              </a:ext>
            </a:extLst>
          </p:cNvPr>
          <p:cNvSpPr>
            <a:spLocks noGrp="1"/>
          </p:cNvSpPr>
          <p:nvPr>
            <p:ph type="title"/>
          </p:nvPr>
        </p:nvSpPr>
        <p:spPr>
          <a:xfrm>
            <a:off x="623473" y="641310"/>
            <a:ext cx="3918696" cy="1775455"/>
          </a:xfrm>
        </p:spPr>
        <p:txBody>
          <a:bodyPr/>
          <a:lstStyle/>
          <a:p>
            <a:r>
              <a:rPr lang="en-IE" sz="5400" dirty="0">
                <a:latin typeface="Calibri" panose="020F0502020204030204" pitchFamily="34" charset="0"/>
                <a:ea typeface="Calibri" panose="020F0502020204030204" pitchFamily="34" charset="0"/>
                <a:cs typeface="Calibri" panose="020F0502020204030204" pitchFamily="34" charset="0"/>
              </a:rPr>
              <a:t>Why Budget?</a:t>
            </a:r>
          </a:p>
        </p:txBody>
      </p:sp>
      <p:sp>
        <p:nvSpPr>
          <p:cNvPr id="7" name="Slide Number Placeholder 6">
            <a:extLst>
              <a:ext uri="{FF2B5EF4-FFF2-40B4-BE49-F238E27FC236}">
                <a16:creationId xmlns:a16="http://schemas.microsoft.com/office/drawing/2014/main" id="{090D400F-5224-06CA-8746-2643B297D87A}"/>
              </a:ext>
            </a:extLst>
          </p:cNvPr>
          <p:cNvSpPr>
            <a:spLocks noGrp="1"/>
          </p:cNvSpPr>
          <p:nvPr>
            <p:ph type="sldNum" sz="quarter" idx="12"/>
          </p:nvPr>
        </p:nvSpPr>
        <p:spPr/>
        <p:txBody>
          <a:bodyPr/>
          <a:lstStyle/>
          <a:p>
            <a:fld id="{9FF96B15-8338-45D5-A943-561235072D66}" type="slidenum">
              <a:rPr lang="en-US" noProof="0" smtClean="0"/>
              <a:t>6</a:t>
            </a:fld>
            <a:endParaRPr lang="en-US" noProof="0" dirty="0"/>
          </a:p>
        </p:txBody>
      </p:sp>
      <p:sp>
        <p:nvSpPr>
          <p:cNvPr id="8" name="Text Placeholder 7">
            <a:extLst>
              <a:ext uri="{FF2B5EF4-FFF2-40B4-BE49-F238E27FC236}">
                <a16:creationId xmlns:a16="http://schemas.microsoft.com/office/drawing/2014/main" id="{F0AE38EB-C37A-2BD1-576F-DE0C659DC939}"/>
              </a:ext>
            </a:extLst>
          </p:cNvPr>
          <p:cNvSpPr>
            <a:spLocks noGrp="1"/>
          </p:cNvSpPr>
          <p:nvPr>
            <p:ph type="body" sz="quarter" idx="14"/>
          </p:nvPr>
        </p:nvSpPr>
        <p:spPr>
          <a:xfrm>
            <a:off x="5256893" y="5132388"/>
            <a:ext cx="2818265" cy="774700"/>
          </a:xfrm>
        </p:spPr>
        <p:txBody>
          <a:bodyPr>
            <a:noAutofit/>
          </a:bodyPr>
          <a:lstStyle/>
          <a:p>
            <a:r>
              <a:rPr lang="en-IE" sz="1600" b="1" dirty="0"/>
              <a:t>Encourages  the board to plan ahead to meet school objectives</a:t>
            </a:r>
          </a:p>
        </p:txBody>
      </p:sp>
      <p:sp>
        <p:nvSpPr>
          <p:cNvPr id="9" name="Text Placeholder 8">
            <a:extLst>
              <a:ext uri="{FF2B5EF4-FFF2-40B4-BE49-F238E27FC236}">
                <a16:creationId xmlns:a16="http://schemas.microsoft.com/office/drawing/2014/main" id="{2DAA065F-A09C-5092-9FEF-BCB9571D5605}"/>
              </a:ext>
            </a:extLst>
          </p:cNvPr>
          <p:cNvSpPr>
            <a:spLocks noGrp="1"/>
          </p:cNvSpPr>
          <p:nvPr>
            <p:ph type="body" sz="quarter" idx="16"/>
          </p:nvPr>
        </p:nvSpPr>
        <p:spPr>
          <a:xfrm>
            <a:off x="8194469" y="2134739"/>
            <a:ext cx="2577170" cy="774700"/>
          </a:xfrm>
        </p:spPr>
        <p:txBody>
          <a:bodyPr>
            <a:normAutofit/>
          </a:bodyPr>
          <a:lstStyle/>
          <a:p>
            <a:r>
              <a:rPr lang="en-IE" sz="1600" b="1" dirty="0"/>
              <a:t>Financial awareness and controls spending</a:t>
            </a:r>
          </a:p>
        </p:txBody>
      </p:sp>
      <p:sp>
        <p:nvSpPr>
          <p:cNvPr id="10" name="Text Placeholder 9">
            <a:extLst>
              <a:ext uri="{FF2B5EF4-FFF2-40B4-BE49-F238E27FC236}">
                <a16:creationId xmlns:a16="http://schemas.microsoft.com/office/drawing/2014/main" id="{3DC478CA-9818-486C-9EC7-60B9C66FB5FE}"/>
              </a:ext>
            </a:extLst>
          </p:cNvPr>
          <p:cNvSpPr>
            <a:spLocks noGrp="1" noRot="1" noMove="1" noResize="1" noEditPoints="1" noAdjustHandles="1" noChangeArrowheads="1" noChangeShapeType="1"/>
          </p:cNvSpPr>
          <p:nvPr>
            <p:ph type="body" sz="quarter" idx="18"/>
          </p:nvPr>
        </p:nvSpPr>
        <p:spPr>
          <a:xfrm>
            <a:off x="5749470" y="2182943"/>
            <a:ext cx="2325688" cy="774700"/>
          </a:xfrm>
        </p:spPr>
        <p:txBody>
          <a:bodyPr>
            <a:normAutofit/>
          </a:bodyPr>
          <a:lstStyle/>
          <a:p>
            <a:r>
              <a:rPr lang="en-IE" sz="1600" b="1" dirty="0"/>
              <a:t>Required by the Governance manual</a:t>
            </a:r>
          </a:p>
          <a:p>
            <a:endParaRPr lang="en-IE" sz="1600" b="1" dirty="0"/>
          </a:p>
        </p:txBody>
      </p:sp>
      <p:sp>
        <p:nvSpPr>
          <p:cNvPr id="11" name="Text Placeholder 10">
            <a:extLst>
              <a:ext uri="{FF2B5EF4-FFF2-40B4-BE49-F238E27FC236}">
                <a16:creationId xmlns:a16="http://schemas.microsoft.com/office/drawing/2014/main" id="{097BD156-1BA3-38F1-810D-C18255A9D288}"/>
              </a:ext>
            </a:extLst>
          </p:cNvPr>
          <p:cNvSpPr>
            <a:spLocks noGrp="1"/>
          </p:cNvSpPr>
          <p:nvPr>
            <p:ph type="body" sz="quarter" idx="20"/>
          </p:nvPr>
        </p:nvSpPr>
        <p:spPr>
          <a:xfrm>
            <a:off x="8009203" y="5195885"/>
            <a:ext cx="2818265" cy="774700"/>
          </a:xfrm>
        </p:spPr>
        <p:txBody>
          <a:bodyPr>
            <a:noAutofit/>
          </a:bodyPr>
          <a:lstStyle/>
          <a:p>
            <a:r>
              <a:rPr lang="en-IE" sz="1600" b="1" dirty="0"/>
              <a:t>Ensure expenditure does not exceed income</a:t>
            </a:r>
          </a:p>
        </p:txBody>
      </p:sp>
      <p:pic>
        <p:nvPicPr>
          <p:cNvPr id="21" name="Picture 20">
            <a:extLst>
              <a:ext uri="{FF2B5EF4-FFF2-40B4-BE49-F238E27FC236}">
                <a16:creationId xmlns:a16="http://schemas.microsoft.com/office/drawing/2014/main" id="{574A1828-29AC-A227-5ED1-9BE698FDE50F}"/>
              </a:ext>
            </a:extLst>
          </p:cNvPr>
          <p:cNvPicPr>
            <a:picLocks noChangeAspect="1"/>
          </p:cNvPicPr>
          <p:nvPr/>
        </p:nvPicPr>
        <p:blipFill>
          <a:blip r:embed="rId9"/>
          <a:stretch>
            <a:fillRect/>
          </a:stretch>
        </p:blipFill>
        <p:spPr>
          <a:xfrm>
            <a:off x="557708" y="3320294"/>
            <a:ext cx="4050227" cy="2496846"/>
          </a:xfrm>
          <a:prstGeom prst="rect">
            <a:avLst/>
          </a:prstGeom>
        </p:spPr>
      </p:pic>
      <p:pic>
        <p:nvPicPr>
          <p:cNvPr id="26" name="Graphic 25" descr="Court with solid fill">
            <a:extLst>
              <a:ext uri="{FF2B5EF4-FFF2-40B4-BE49-F238E27FC236}">
                <a16:creationId xmlns:a16="http://schemas.microsoft.com/office/drawing/2014/main" id="{AEBFEE0F-8DE3-383C-0E1F-9B895A72A17B}"/>
              </a:ext>
            </a:extLst>
          </p:cNvPr>
          <p:cNvPicPr>
            <a:picLocks noGrp="1" noRot="1" noChangeAspec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tretch>
            <a:fillRect/>
          </a:stretch>
        </p:blipFill>
        <p:spPr>
          <a:xfrm>
            <a:off x="6462890" y="999907"/>
            <a:ext cx="914400" cy="914400"/>
          </a:xfrm>
          <a:prstGeom prst="rect">
            <a:avLst/>
          </a:prstGeom>
        </p:spPr>
      </p:pic>
      <p:pic>
        <p:nvPicPr>
          <p:cNvPr id="2" name="Picture 1">
            <a:extLst>
              <a:ext uri="{FF2B5EF4-FFF2-40B4-BE49-F238E27FC236}">
                <a16:creationId xmlns:a16="http://schemas.microsoft.com/office/drawing/2014/main" id="{385DC9E8-FD68-C6E0-6816-DB0677E8E9AB}"/>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0940361" y="6075765"/>
            <a:ext cx="1001049" cy="443798"/>
          </a:xfrm>
          <a:prstGeom prst="rect">
            <a:avLst/>
          </a:prstGeom>
        </p:spPr>
      </p:pic>
      <p:sp>
        <p:nvSpPr>
          <p:cNvPr id="3" name="TextBox 2">
            <a:extLst>
              <a:ext uri="{FF2B5EF4-FFF2-40B4-BE49-F238E27FC236}">
                <a16:creationId xmlns:a16="http://schemas.microsoft.com/office/drawing/2014/main" id="{0DFE0049-CB7A-1032-E36B-E20F22495BCC}"/>
              </a:ext>
            </a:extLst>
          </p:cNvPr>
          <p:cNvSpPr txBox="1"/>
          <p:nvPr/>
        </p:nvSpPr>
        <p:spPr>
          <a:xfrm>
            <a:off x="623473" y="2108628"/>
            <a:ext cx="3758027" cy="923330"/>
          </a:xfrm>
          <a:prstGeom prst="rect">
            <a:avLst/>
          </a:prstGeom>
          <a:noFill/>
        </p:spPr>
        <p:txBody>
          <a:bodyPr wrap="square" rtlCol="0">
            <a:spAutoFit/>
          </a:bodyPr>
          <a:lstStyle/>
          <a:p>
            <a:r>
              <a:rPr lang="en-GB" dirty="0">
                <a:solidFill>
                  <a:schemeClr val="bg1"/>
                </a:solidFill>
              </a:rPr>
              <a:t>S 17.8 (e) the board shall frame and adopt a budget for the coming school year</a:t>
            </a:r>
            <a:endParaRPr lang="en-IE" dirty="0">
              <a:solidFill>
                <a:schemeClr val="bg1"/>
              </a:solidFill>
            </a:endParaRPr>
          </a:p>
        </p:txBody>
      </p:sp>
    </p:spTree>
    <p:extLst>
      <p:ext uri="{BB962C8B-B14F-4D97-AF65-F5344CB8AC3E}">
        <p14:creationId xmlns:p14="http://schemas.microsoft.com/office/powerpoint/2010/main" val="14515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P spid="11"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49F1-3427-D631-FE09-372FF4FB519D}"/>
              </a:ext>
            </a:extLst>
          </p:cNvPr>
          <p:cNvSpPr>
            <a:spLocks noGrp="1"/>
          </p:cNvSpPr>
          <p:nvPr>
            <p:ph type="title"/>
          </p:nvPr>
        </p:nvSpPr>
        <p:spPr>
          <a:xfrm>
            <a:off x="1116856" y="1500832"/>
            <a:ext cx="4979144" cy="2283824"/>
          </a:xfrm>
        </p:spPr>
        <p:txBody>
          <a:bodyPr/>
          <a:lstStyle/>
          <a:p>
            <a:r>
              <a:rPr lang="en-IE" sz="5400" b="1" dirty="0">
                <a:latin typeface="Calibri" panose="020F0502020204030204" pitchFamily="34" charset="0"/>
                <a:ea typeface="Calibri" panose="020F0502020204030204" pitchFamily="34" charset="0"/>
                <a:cs typeface="Calibri" panose="020F0502020204030204" pitchFamily="34" charset="0"/>
              </a:rPr>
              <a:t>Getting Started</a:t>
            </a:r>
          </a:p>
        </p:txBody>
      </p:sp>
      <p:sp>
        <p:nvSpPr>
          <p:cNvPr id="4" name="Slide Number Placeholder 3">
            <a:extLst>
              <a:ext uri="{FF2B5EF4-FFF2-40B4-BE49-F238E27FC236}">
                <a16:creationId xmlns:a16="http://schemas.microsoft.com/office/drawing/2014/main" id="{802D8F85-3872-4682-4008-A6DCB17A286E}"/>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8" name="Picture 7" descr="A chalkboard with text on it next to a pair of books and a pen&#10;&#10;Description automatically generated">
            <a:extLst>
              <a:ext uri="{FF2B5EF4-FFF2-40B4-BE49-F238E27FC236}">
                <a16:creationId xmlns:a16="http://schemas.microsoft.com/office/drawing/2014/main" id="{FFBD6B70-7576-99D5-5329-F559486ABCD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74491" y="3517900"/>
            <a:ext cx="3747224" cy="2463800"/>
          </a:xfrm>
          <a:prstGeom prst="rect">
            <a:avLst/>
          </a:prstGeom>
        </p:spPr>
      </p:pic>
      <p:grpSp>
        <p:nvGrpSpPr>
          <p:cNvPr id="16" name="Group 15">
            <a:extLst>
              <a:ext uri="{FF2B5EF4-FFF2-40B4-BE49-F238E27FC236}">
                <a16:creationId xmlns:a16="http://schemas.microsoft.com/office/drawing/2014/main" id="{6DE2DAC3-5C98-EA0B-0D52-9C35003EADB3}"/>
              </a:ext>
            </a:extLst>
          </p:cNvPr>
          <p:cNvGrpSpPr/>
          <p:nvPr/>
        </p:nvGrpSpPr>
        <p:grpSpPr>
          <a:xfrm>
            <a:off x="6635582" y="1174372"/>
            <a:ext cx="4679988" cy="979560"/>
            <a:chOff x="6642100" y="1044627"/>
            <a:chExt cx="4679988" cy="979560"/>
          </a:xfrm>
          <a:solidFill>
            <a:srgbClr val="0070C0">
              <a:alpha val="78000"/>
            </a:srgbClr>
          </a:solidFill>
        </p:grpSpPr>
        <p:sp>
          <p:nvSpPr>
            <p:cNvPr id="5" name="Rectangle 4">
              <a:extLst>
                <a:ext uri="{FF2B5EF4-FFF2-40B4-BE49-F238E27FC236}">
                  <a16:creationId xmlns:a16="http://schemas.microsoft.com/office/drawing/2014/main" id="{6D92394C-6402-81F2-E65E-7CA99A2F7F1B}"/>
                </a:ext>
              </a:extLst>
            </p:cNvPr>
            <p:cNvSpPr/>
            <p:nvPr/>
          </p:nvSpPr>
          <p:spPr>
            <a:xfrm>
              <a:off x="6642100" y="1340188"/>
              <a:ext cx="4679988" cy="683999"/>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6" name="Freeform: Shape 5">
              <a:extLst>
                <a:ext uri="{FF2B5EF4-FFF2-40B4-BE49-F238E27FC236}">
                  <a16:creationId xmlns:a16="http://schemas.microsoft.com/office/drawing/2014/main" id="{D919BAC1-1478-1713-CC36-2133B93676C1}"/>
                </a:ext>
              </a:extLst>
            </p:cNvPr>
            <p:cNvSpPr/>
            <p:nvPr/>
          </p:nvSpPr>
          <p:spPr>
            <a:xfrm>
              <a:off x="6914512" y="1044627"/>
              <a:ext cx="4320012" cy="576001"/>
            </a:xfrm>
            <a:custGeom>
              <a:avLst/>
              <a:gdLst>
                <a:gd name="connsiteX0" fmla="*/ 0 w 4320012"/>
                <a:gd name="connsiteY0" fmla="*/ 96002 h 576001"/>
                <a:gd name="connsiteX1" fmla="*/ 96002 w 4320012"/>
                <a:gd name="connsiteY1" fmla="*/ 0 h 576001"/>
                <a:gd name="connsiteX2" fmla="*/ 4224010 w 4320012"/>
                <a:gd name="connsiteY2" fmla="*/ 0 h 576001"/>
                <a:gd name="connsiteX3" fmla="*/ 4320012 w 4320012"/>
                <a:gd name="connsiteY3" fmla="*/ 96002 h 576001"/>
                <a:gd name="connsiteX4" fmla="*/ 4320012 w 4320012"/>
                <a:gd name="connsiteY4" fmla="*/ 479999 h 576001"/>
                <a:gd name="connsiteX5" fmla="*/ 4224010 w 4320012"/>
                <a:gd name="connsiteY5" fmla="*/ 576001 h 576001"/>
                <a:gd name="connsiteX6" fmla="*/ 96002 w 4320012"/>
                <a:gd name="connsiteY6" fmla="*/ 576001 h 576001"/>
                <a:gd name="connsiteX7" fmla="*/ 0 w 4320012"/>
                <a:gd name="connsiteY7" fmla="*/ 479999 h 576001"/>
                <a:gd name="connsiteX8" fmla="*/ 0 w 4320012"/>
                <a:gd name="connsiteY8" fmla="*/ 96002 h 57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012" h="576001">
                  <a:moveTo>
                    <a:pt x="0" y="96002"/>
                  </a:moveTo>
                  <a:cubicBezTo>
                    <a:pt x="0" y="42982"/>
                    <a:pt x="42982" y="0"/>
                    <a:pt x="96002" y="0"/>
                  </a:cubicBezTo>
                  <a:lnTo>
                    <a:pt x="4224010" y="0"/>
                  </a:lnTo>
                  <a:cubicBezTo>
                    <a:pt x="4277030" y="0"/>
                    <a:pt x="4320012" y="42982"/>
                    <a:pt x="4320012" y="96002"/>
                  </a:cubicBezTo>
                  <a:lnTo>
                    <a:pt x="4320012" y="479999"/>
                  </a:lnTo>
                  <a:cubicBezTo>
                    <a:pt x="4320012" y="533019"/>
                    <a:pt x="4277030" y="576001"/>
                    <a:pt x="4224010" y="576001"/>
                  </a:cubicBezTo>
                  <a:lnTo>
                    <a:pt x="96002" y="576001"/>
                  </a:lnTo>
                  <a:cubicBezTo>
                    <a:pt x="42982" y="576001"/>
                    <a:pt x="0" y="533019"/>
                    <a:pt x="0" y="479999"/>
                  </a:cubicBezTo>
                  <a:lnTo>
                    <a:pt x="0" y="9600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270" tIns="28118" rIns="172270" bIns="28118" numCol="1" spcCol="1270" anchor="ctr" anchorCtr="0">
              <a:noAutofit/>
            </a:bodyPr>
            <a:lstStyle/>
            <a:p>
              <a:pPr marL="0" lvl="0" indent="0" algn="l" defTabSz="800100">
                <a:lnSpc>
                  <a:spcPct val="90000"/>
                </a:lnSpc>
                <a:spcBef>
                  <a:spcPct val="0"/>
                </a:spcBef>
                <a:spcAft>
                  <a:spcPct val="35000"/>
                </a:spcAft>
                <a:buNone/>
              </a:pPr>
              <a:r>
                <a:rPr lang="en-IE" sz="1800" b="1" kern="1200" dirty="0"/>
                <a:t>22/23 previous years and 23/24 YTD I&amp;E account</a:t>
              </a:r>
            </a:p>
          </p:txBody>
        </p:sp>
      </p:grpSp>
      <p:grpSp>
        <p:nvGrpSpPr>
          <p:cNvPr id="17" name="Group 16">
            <a:extLst>
              <a:ext uri="{FF2B5EF4-FFF2-40B4-BE49-F238E27FC236}">
                <a16:creationId xmlns:a16="http://schemas.microsoft.com/office/drawing/2014/main" id="{3075C864-5857-4230-A241-A281E0ECAC84}"/>
              </a:ext>
            </a:extLst>
          </p:cNvPr>
          <p:cNvGrpSpPr/>
          <p:nvPr/>
        </p:nvGrpSpPr>
        <p:grpSpPr>
          <a:xfrm>
            <a:off x="6635582" y="2256532"/>
            <a:ext cx="4679988" cy="979561"/>
            <a:chOff x="6642100" y="2126787"/>
            <a:chExt cx="4679988" cy="979561"/>
          </a:xfrm>
          <a:solidFill>
            <a:srgbClr val="0070C0">
              <a:alpha val="78000"/>
            </a:srgbClr>
          </a:solidFill>
        </p:grpSpPr>
        <p:sp>
          <p:nvSpPr>
            <p:cNvPr id="9" name="Rectangle 8">
              <a:extLst>
                <a:ext uri="{FF2B5EF4-FFF2-40B4-BE49-F238E27FC236}">
                  <a16:creationId xmlns:a16="http://schemas.microsoft.com/office/drawing/2014/main" id="{062EE432-7195-48CC-6540-B760AD444C1B}"/>
                </a:ext>
              </a:extLst>
            </p:cNvPr>
            <p:cNvSpPr/>
            <p:nvPr/>
          </p:nvSpPr>
          <p:spPr>
            <a:xfrm>
              <a:off x="6642100" y="2422349"/>
              <a:ext cx="4679988" cy="683999"/>
            </a:xfrm>
            <a:prstGeom prst="rect">
              <a:avLst/>
            </a:prstGeom>
            <a:grpFill/>
            <a:ln w="19050" cap="rnd" cmpd="sng" algn="ctr">
              <a:solidFill>
                <a:srgbClr val="ACD433">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IE"/>
            </a:p>
          </p:txBody>
        </p:sp>
        <p:sp>
          <p:nvSpPr>
            <p:cNvPr id="11" name="Freeform: Shape 10">
              <a:extLst>
                <a:ext uri="{FF2B5EF4-FFF2-40B4-BE49-F238E27FC236}">
                  <a16:creationId xmlns:a16="http://schemas.microsoft.com/office/drawing/2014/main" id="{603D635F-9B8C-7406-7DDB-99D796042D38}"/>
                </a:ext>
              </a:extLst>
            </p:cNvPr>
            <p:cNvSpPr/>
            <p:nvPr/>
          </p:nvSpPr>
          <p:spPr>
            <a:xfrm>
              <a:off x="6914512" y="2126787"/>
              <a:ext cx="4320012" cy="576001"/>
            </a:xfrm>
            <a:custGeom>
              <a:avLst/>
              <a:gdLst>
                <a:gd name="connsiteX0" fmla="*/ 0 w 4320012"/>
                <a:gd name="connsiteY0" fmla="*/ 96002 h 576001"/>
                <a:gd name="connsiteX1" fmla="*/ 96002 w 4320012"/>
                <a:gd name="connsiteY1" fmla="*/ 0 h 576001"/>
                <a:gd name="connsiteX2" fmla="*/ 4224010 w 4320012"/>
                <a:gd name="connsiteY2" fmla="*/ 0 h 576001"/>
                <a:gd name="connsiteX3" fmla="*/ 4320012 w 4320012"/>
                <a:gd name="connsiteY3" fmla="*/ 96002 h 576001"/>
                <a:gd name="connsiteX4" fmla="*/ 4320012 w 4320012"/>
                <a:gd name="connsiteY4" fmla="*/ 479999 h 576001"/>
                <a:gd name="connsiteX5" fmla="*/ 4224010 w 4320012"/>
                <a:gd name="connsiteY5" fmla="*/ 576001 h 576001"/>
                <a:gd name="connsiteX6" fmla="*/ 96002 w 4320012"/>
                <a:gd name="connsiteY6" fmla="*/ 576001 h 576001"/>
                <a:gd name="connsiteX7" fmla="*/ 0 w 4320012"/>
                <a:gd name="connsiteY7" fmla="*/ 479999 h 576001"/>
                <a:gd name="connsiteX8" fmla="*/ 0 w 4320012"/>
                <a:gd name="connsiteY8" fmla="*/ 96002 h 57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012" h="576001">
                  <a:moveTo>
                    <a:pt x="0" y="96002"/>
                  </a:moveTo>
                  <a:cubicBezTo>
                    <a:pt x="0" y="42982"/>
                    <a:pt x="42982" y="0"/>
                    <a:pt x="96002" y="0"/>
                  </a:cubicBezTo>
                  <a:lnTo>
                    <a:pt x="4224010" y="0"/>
                  </a:lnTo>
                  <a:cubicBezTo>
                    <a:pt x="4277030" y="0"/>
                    <a:pt x="4320012" y="42982"/>
                    <a:pt x="4320012" y="96002"/>
                  </a:cubicBezTo>
                  <a:lnTo>
                    <a:pt x="4320012" y="479999"/>
                  </a:lnTo>
                  <a:cubicBezTo>
                    <a:pt x="4320012" y="533019"/>
                    <a:pt x="4277030" y="576001"/>
                    <a:pt x="4224010" y="576001"/>
                  </a:cubicBezTo>
                  <a:lnTo>
                    <a:pt x="96002" y="576001"/>
                  </a:lnTo>
                  <a:cubicBezTo>
                    <a:pt x="42982" y="576001"/>
                    <a:pt x="0" y="533019"/>
                    <a:pt x="0" y="479999"/>
                  </a:cubicBezTo>
                  <a:lnTo>
                    <a:pt x="0" y="9600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270" tIns="28118" rIns="172270" bIns="28118" numCol="1" spcCol="1270" anchor="ctr" anchorCtr="0">
              <a:noAutofit/>
            </a:bodyPr>
            <a:lstStyle/>
            <a:p>
              <a:pPr marL="0" lvl="0" indent="0" algn="l" defTabSz="800100">
                <a:lnSpc>
                  <a:spcPct val="90000"/>
                </a:lnSpc>
                <a:spcBef>
                  <a:spcPct val="0"/>
                </a:spcBef>
                <a:spcAft>
                  <a:spcPct val="35000"/>
                </a:spcAft>
                <a:buNone/>
              </a:pPr>
              <a:r>
                <a:rPr lang="en-IE" sz="1800" b="1" kern="1200" dirty="0">
                  <a:solidFill>
                    <a:prstClr val="white"/>
                  </a:solidFill>
                  <a:latin typeface="Century Gothic" panose="020B0502020202020204"/>
                  <a:ea typeface="+mn-ea"/>
                  <a:cs typeface="+mn-cs"/>
                </a:rPr>
                <a:t>Estimated pupil enrolment numbers </a:t>
              </a:r>
            </a:p>
          </p:txBody>
        </p:sp>
      </p:grpSp>
      <p:grpSp>
        <p:nvGrpSpPr>
          <p:cNvPr id="18" name="Group 17">
            <a:extLst>
              <a:ext uri="{FF2B5EF4-FFF2-40B4-BE49-F238E27FC236}">
                <a16:creationId xmlns:a16="http://schemas.microsoft.com/office/drawing/2014/main" id="{C7548F0D-CC88-3921-3041-3E7A36A5586D}"/>
              </a:ext>
            </a:extLst>
          </p:cNvPr>
          <p:cNvGrpSpPr/>
          <p:nvPr/>
        </p:nvGrpSpPr>
        <p:grpSpPr>
          <a:xfrm>
            <a:off x="6635582" y="3338693"/>
            <a:ext cx="4716001" cy="979560"/>
            <a:chOff x="6642100" y="3208948"/>
            <a:chExt cx="4716001" cy="979560"/>
          </a:xfrm>
          <a:solidFill>
            <a:srgbClr val="0070C0">
              <a:alpha val="78000"/>
            </a:srgbClr>
          </a:solidFill>
        </p:grpSpPr>
        <p:sp>
          <p:nvSpPr>
            <p:cNvPr id="12" name="Rectangle 11">
              <a:extLst>
                <a:ext uri="{FF2B5EF4-FFF2-40B4-BE49-F238E27FC236}">
                  <a16:creationId xmlns:a16="http://schemas.microsoft.com/office/drawing/2014/main" id="{EC6609FE-0775-CC2F-E469-415EACB61FC2}"/>
                </a:ext>
              </a:extLst>
            </p:cNvPr>
            <p:cNvSpPr/>
            <p:nvPr/>
          </p:nvSpPr>
          <p:spPr>
            <a:xfrm>
              <a:off x="6642100" y="3504509"/>
              <a:ext cx="4716001" cy="683999"/>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13" name="Freeform: Shape 12">
              <a:extLst>
                <a:ext uri="{FF2B5EF4-FFF2-40B4-BE49-F238E27FC236}">
                  <a16:creationId xmlns:a16="http://schemas.microsoft.com/office/drawing/2014/main" id="{2660C679-5836-F07C-10AF-3B207BBAECCD}"/>
                </a:ext>
              </a:extLst>
            </p:cNvPr>
            <p:cNvSpPr/>
            <p:nvPr/>
          </p:nvSpPr>
          <p:spPr>
            <a:xfrm>
              <a:off x="6914512" y="3208948"/>
              <a:ext cx="4320012" cy="576001"/>
            </a:xfrm>
            <a:custGeom>
              <a:avLst/>
              <a:gdLst>
                <a:gd name="connsiteX0" fmla="*/ 0 w 4320012"/>
                <a:gd name="connsiteY0" fmla="*/ 96002 h 576001"/>
                <a:gd name="connsiteX1" fmla="*/ 96002 w 4320012"/>
                <a:gd name="connsiteY1" fmla="*/ 0 h 576001"/>
                <a:gd name="connsiteX2" fmla="*/ 4224010 w 4320012"/>
                <a:gd name="connsiteY2" fmla="*/ 0 h 576001"/>
                <a:gd name="connsiteX3" fmla="*/ 4320012 w 4320012"/>
                <a:gd name="connsiteY3" fmla="*/ 96002 h 576001"/>
                <a:gd name="connsiteX4" fmla="*/ 4320012 w 4320012"/>
                <a:gd name="connsiteY4" fmla="*/ 479999 h 576001"/>
                <a:gd name="connsiteX5" fmla="*/ 4224010 w 4320012"/>
                <a:gd name="connsiteY5" fmla="*/ 576001 h 576001"/>
                <a:gd name="connsiteX6" fmla="*/ 96002 w 4320012"/>
                <a:gd name="connsiteY6" fmla="*/ 576001 h 576001"/>
                <a:gd name="connsiteX7" fmla="*/ 0 w 4320012"/>
                <a:gd name="connsiteY7" fmla="*/ 479999 h 576001"/>
                <a:gd name="connsiteX8" fmla="*/ 0 w 4320012"/>
                <a:gd name="connsiteY8" fmla="*/ 96002 h 57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012" h="576001">
                  <a:moveTo>
                    <a:pt x="0" y="96002"/>
                  </a:moveTo>
                  <a:cubicBezTo>
                    <a:pt x="0" y="42982"/>
                    <a:pt x="42982" y="0"/>
                    <a:pt x="96002" y="0"/>
                  </a:cubicBezTo>
                  <a:lnTo>
                    <a:pt x="4224010" y="0"/>
                  </a:lnTo>
                  <a:cubicBezTo>
                    <a:pt x="4277030" y="0"/>
                    <a:pt x="4320012" y="42982"/>
                    <a:pt x="4320012" y="96002"/>
                  </a:cubicBezTo>
                  <a:lnTo>
                    <a:pt x="4320012" y="479999"/>
                  </a:lnTo>
                  <a:cubicBezTo>
                    <a:pt x="4320012" y="533019"/>
                    <a:pt x="4277030" y="576001"/>
                    <a:pt x="4224010" y="576001"/>
                  </a:cubicBezTo>
                  <a:lnTo>
                    <a:pt x="96002" y="576001"/>
                  </a:lnTo>
                  <a:cubicBezTo>
                    <a:pt x="42982" y="576001"/>
                    <a:pt x="0" y="533019"/>
                    <a:pt x="0" y="479999"/>
                  </a:cubicBezTo>
                  <a:lnTo>
                    <a:pt x="0" y="9600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270" tIns="28118" rIns="172270" bIns="28118" numCol="1" spcCol="1270" anchor="ctr" anchorCtr="0">
              <a:noAutofit/>
            </a:bodyPr>
            <a:lstStyle/>
            <a:p>
              <a:pPr marL="0" lvl="0" indent="0" algn="l" defTabSz="800100">
                <a:lnSpc>
                  <a:spcPct val="90000"/>
                </a:lnSpc>
                <a:spcBef>
                  <a:spcPct val="0"/>
                </a:spcBef>
                <a:spcAft>
                  <a:spcPct val="35000"/>
                </a:spcAft>
                <a:buNone/>
              </a:pPr>
              <a:r>
                <a:rPr lang="en-IE" sz="1800" b="1" kern="1200" dirty="0"/>
                <a:t>Plans / goals for coming </a:t>
              </a:r>
              <a:r>
                <a:rPr lang="en-IE" sz="1900" b="1" kern="1200" dirty="0"/>
                <a:t>year</a:t>
              </a:r>
            </a:p>
          </p:txBody>
        </p:sp>
      </p:grpSp>
      <p:grpSp>
        <p:nvGrpSpPr>
          <p:cNvPr id="19" name="Group 18">
            <a:extLst>
              <a:ext uri="{FF2B5EF4-FFF2-40B4-BE49-F238E27FC236}">
                <a16:creationId xmlns:a16="http://schemas.microsoft.com/office/drawing/2014/main" id="{3587FEC2-DB51-2443-BE39-74DA0A98BE86}"/>
              </a:ext>
            </a:extLst>
          </p:cNvPr>
          <p:cNvGrpSpPr/>
          <p:nvPr/>
        </p:nvGrpSpPr>
        <p:grpSpPr>
          <a:xfrm>
            <a:off x="6635582" y="4420854"/>
            <a:ext cx="4679988" cy="979560"/>
            <a:chOff x="6642100" y="4291109"/>
            <a:chExt cx="4679988" cy="979560"/>
          </a:xfrm>
          <a:solidFill>
            <a:srgbClr val="0070C0">
              <a:alpha val="78000"/>
            </a:srgbClr>
          </a:solidFill>
        </p:grpSpPr>
        <p:sp>
          <p:nvSpPr>
            <p:cNvPr id="14" name="Rectangle 13">
              <a:extLst>
                <a:ext uri="{FF2B5EF4-FFF2-40B4-BE49-F238E27FC236}">
                  <a16:creationId xmlns:a16="http://schemas.microsoft.com/office/drawing/2014/main" id="{FF9B5385-632B-B4DD-C17E-FDED75DA0524}"/>
                </a:ext>
              </a:extLst>
            </p:cNvPr>
            <p:cNvSpPr/>
            <p:nvPr/>
          </p:nvSpPr>
          <p:spPr>
            <a:xfrm>
              <a:off x="6642100" y="4586670"/>
              <a:ext cx="4679988" cy="683999"/>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15" name="Freeform: Shape 14">
              <a:extLst>
                <a:ext uri="{FF2B5EF4-FFF2-40B4-BE49-F238E27FC236}">
                  <a16:creationId xmlns:a16="http://schemas.microsoft.com/office/drawing/2014/main" id="{DF823763-3042-291D-6C6C-3E70969B78A5}"/>
                </a:ext>
              </a:extLst>
            </p:cNvPr>
            <p:cNvSpPr/>
            <p:nvPr/>
          </p:nvSpPr>
          <p:spPr>
            <a:xfrm>
              <a:off x="6914512" y="4291109"/>
              <a:ext cx="4320012" cy="576001"/>
            </a:xfrm>
            <a:custGeom>
              <a:avLst/>
              <a:gdLst>
                <a:gd name="connsiteX0" fmla="*/ 0 w 4320012"/>
                <a:gd name="connsiteY0" fmla="*/ 96002 h 576001"/>
                <a:gd name="connsiteX1" fmla="*/ 96002 w 4320012"/>
                <a:gd name="connsiteY1" fmla="*/ 0 h 576001"/>
                <a:gd name="connsiteX2" fmla="*/ 4224010 w 4320012"/>
                <a:gd name="connsiteY2" fmla="*/ 0 h 576001"/>
                <a:gd name="connsiteX3" fmla="*/ 4320012 w 4320012"/>
                <a:gd name="connsiteY3" fmla="*/ 96002 h 576001"/>
                <a:gd name="connsiteX4" fmla="*/ 4320012 w 4320012"/>
                <a:gd name="connsiteY4" fmla="*/ 479999 h 576001"/>
                <a:gd name="connsiteX5" fmla="*/ 4224010 w 4320012"/>
                <a:gd name="connsiteY5" fmla="*/ 576001 h 576001"/>
                <a:gd name="connsiteX6" fmla="*/ 96002 w 4320012"/>
                <a:gd name="connsiteY6" fmla="*/ 576001 h 576001"/>
                <a:gd name="connsiteX7" fmla="*/ 0 w 4320012"/>
                <a:gd name="connsiteY7" fmla="*/ 479999 h 576001"/>
                <a:gd name="connsiteX8" fmla="*/ 0 w 4320012"/>
                <a:gd name="connsiteY8" fmla="*/ 96002 h 57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012" h="576001">
                  <a:moveTo>
                    <a:pt x="0" y="96002"/>
                  </a:moveTo>
                  <a:cubicBezTo>
                    <a:pt x="0" y="42982"/>
                    <a:pt x="42982" y="0"/>
                    <a:pt x="96002" y="0"/>
                  </a:cubicBezTo>
                  <a:lnTo>
                    <a:pt x="4224010" y="0"/>
                  </a:lnTo>
                  <a:cubicBezTo>
                    <a:pt x="4277030" y="0"/>
                    <a:pt x="4320012" y="42982"/>
                    <a:pt x="4320012" y="96002"/>
                  </a:cubicBezTo>
                  <a:lnTo>
                    <a:pt x="4320012" y="479999"/>
                  </a:lnTo>
                  <a:cubicBezTo>
                    <a:pt x="4320012" y="533019"/>
                    <a:pt x="4277030" y="576001"/>
                    <a:pt x="4224010" y="576001"/>
                  </a:cubicBezTo>
                  <a:lnTo>
                    <a:pt x="96002" y="576001"/>
                  </a:lnTo>
                  <a:cubicBezTo>
                    <a:pt x="42982" y="576001"/>
                    <a:pt x="0" y="533019"/>
                    <a:pt x="0" y="479999"/>
                  </a:cubicBezTo>
                  <a:lnTo>
                    <a:pt x="0" y="9600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270" tIns="28118" rIns="172270" bIns="28118" numCol="1" spcCol="1270" anchor="ctr" anchorCtr="0">
              <a:noAutofit/>
            </a:bodyPr>
            <a:lstStyle/>
            <a:p>
              <a:pPr marL="0" lvl="0" indent="0" algn="l" defTabSz="800100">
                <a:lnSpc>
                  <a:spcPct val="90000"/>
                </a:lnSpc>
                <a:spcBef>
                  <a:spcPct val="0"/>
                </a:spcBef>
                <a:spcAft>
                  <a:spcPct val="35000"/>
                </a:spcAft>
                <a:buNone/>
              </a:pPr>
              <a:r>
                <a:rPr lang="en-IE" sz="1800" b="1" kern="1200" dirty="0"/>
                <a:t>FSSU budget template</a:t>
              </a:r>
            </a:p>
          </p:txBody>
        </p:sp>
      </p:grpSp>
      <p:sp>
        <p:nvSpPr>
          <p:cNvPr id="3" name="TextBox 2">
            <a:extLst>
              <a:ext uri="{FF2B5EF4-FFF2-40B4-BE49-F238E27FC236}">
                <a16:creationId xmlns:a16="http://schemas.microsoft.com/office/drawing/2014/main" id="{878B9612-711C-4433-932F-D67B06751B43}"/>
              </a:ext>
            </a:extLst>
          </p:cNvPr>
          <p:cNvSpPr txBox="1"/>
          <p:nvPr/>
        </p:nvSpPr>
        <p:spPr>
          <a:xfrm>
            <a:off x="6783705" y="5575135"/>
            <a:ext cx="4383741" cy="369332"/>
          </a:xfrm>
          <a:prstGeom prst="rect">
            <a:avLst/>
          </a:prstGeom>
          <a:solidFill>
            <a:schemeClr val="accent4">
              <a:lumMod val="75000"/>
            </a:schemeClr>
          </a:solidFill>
        </p:spPr>
        <p:txBody>
          <a:bodyPr wrap="square" rtlCol="0">
            <a:spAutoFit/>
          </a:bodyPr>
          <a:lstStyle/>
          <a:p>
            <a:r>
              <a:rPr lang="en-IE" b="1" dirty="0">
                <a:solidFill>
                  <a:schemeClr val="bg1"/>
                </a:solidFill>
              </a:rPr>
              <a:t>Not an exact science – best estimate</a:t>
            </a:r>
          </a:p>
        </p:txBody>
      </p:sp>
      <p:pic>
        <p:nvPicPr>
          <p:cNvPr id="7" name="Picture 6">
            <a:extLst>
              <a:ext uri="{FF2B5EF4-FFF2-40B4-BE49-F238E27FC236}">
                <a16:creationId xmlns:a16="http://schemas.microsoft.com/office/drawing/2014/main" id="{BA3A2706-416F-3C23-C8A4-B060FDFED74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940361" y="6075765"/>
            <a:ext cx="1001049" cy="443798"/>
          </a:xfrm>
          <a:prstGeom prst="rect">
            <a:avLst/>
          </a:prstGeom>
        </p:spPr>
      </p:pic>
    </p:spTree>
    <p:extLst>
      <p:ext uri="{BB962C8B-B14F-4D97-AF65-F5344CB8AC3E}">
        <p14:creationId xmlns:p14="http://schemas.microsoft.com/office/powerpoint/2010/main" val="173573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2FD84-4DF8-AF69-682E-17681ACB1A87}"/>
              </a:ext>
            </a:extLst>
          </p:cNvPr>
          <p:cNvSpPr>
            <a:spLocks noGrp="1"/>
          </p:cNvSpPr>
          <p:nvPr>
            <p:ph type="title"/>
          </p:nvPr>
        </p:nvSpPr>
        <p:spPr>
          <a:xfrm>
            <a:off x="1104154" y="2311400"/>
            <a:ext cx="2793159" cy="1600200"/>
          </a:xfrm>
        </p:spPr>
        <p:txBody>
          <a:bodyPr/>
          <a:lstStyle/>
          <a:p>
            <a:r>
              <a:rPr lang="en-IE" sz="6000" dirty="0">
                <a:latin typeface="Calibri" panose="020F0502020204030204" pitchFamily="34" charset="0"/>
                <a:ea typeface="Calibri" panose="020F0502020204030204" pitchFamily="34" charset="0"/>
                <a:cs typeface="Calibri" panose="020F0502020204030204" pitchFamily="34" charset="0"/>
              </a:rPr>
              <a:t>School Income</a:t>
            </a:r>
          </a:p>
        </p:txBody>
      </p:sp>
      <p:sp>
        <p:nvSpPr>
          <p:cNvPr id="5" name="Slide Number Placeholder 4">
            <a:extLst>
              <a:ext uri="{FF2B5EF4-FFF2-40B4-BE49-F238E27FC236}">
                <a16:creationId xmlns:a16="http://schemas.microsoft.com/office/drawing/2014/main" id="{0AB2A66D-2A32-C073-BB6A-EC9AC5EFD2E7}"/>
              </a:ext>
            </a:extLst>
          </p:cNvPr>
          <p:cNvSpPr>
            <a:spLocks noGrp="1"/>
          </p:cNvSpPr>
          <p:nvPr>
            <p:ph type="sldNum" sz="quarter" idx="12"/>
          </p:nvPr>
        </p:nvSpPr>
        <p:spPr/>
        <p:txBody>
          <a:bodyPr/>
          <a:lstStyle/>
          <a:p>
            <a:fld id="{D57F1E4F-1CFF-5643-939E-217C01CDF565}" type="slidenum">
              <a:rPr lang="en-US" smtClean="0"/>
              <a:pPr/>
              <a:t>8</a:t>
            </a:fld>
            <a:endParaRPr lang="en-US" dirty="0"/>
          </a:p>
        </p:txBody>
      </p:sp>
      <p:graphicFrame>
        <p:nvGraphicFramePr>
          <p:cNvPr id="6" name="Diagram 5">
            <a:extLst>
              <a:ext uri="{FF2B5EF4-FFF2-40B4-BE49-F238E27FC236}">
                <a16:creationId xmlns:a16="http://schemas.microsoft.com/office/drawing/2014/main" id="{6F449859-C91E-1DC3-A95E-24AC4747AEDD}"/>
              </a:ext>
            </a:extLst>
          </p:cNvPr>
          <p:cNvGraphicFramePr/>
          <p:nvPr>
            <p:extLst>
              <p:ext uri="{D42A27DB-BD31-4B8C-83A1-F6EECF244321}">
                <p14:modId xmlns:p14="http://schemas.microsoft.com/office/powerpoint/2010/main" val="1682200376"/>
              </p:ext>
            </p:extLst>
          </p:nvPr>
        </p:nvGraphicFramePr>
        <p:xfrm>
          <a:off x="4230689" y="12022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6054823-6A3A-E1A7-1924-61221D17F2C9}"/>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940361" y="6075765"/>
            <a:ext cx="1001049" cy="443798"/>
          </a:xfrm>
          <a:prstGeom prst="rect">
            <a:avLst/>
          </a:prstGeom>
        </p:spPr>
      </p:pic>
    </p:spTree>
    <p:extLst>
      <p:ext uri="{BB962C8B-B14F-4D97-AF65-F5344CB8AC3E}">
        <p14:creationId xmlns:p14="http://schemas.microsoft.com/office/powerpoint/2010/main" val="291282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AD3BE77E-B5F7-44A6-9D99-1E1761D4B169}"/>
                                            </p:graphicEl>
                                          </p:spTgt>
                                        </p:tgtEl>
                                        <p:attrNameLst>
                                          <p:attrName>style.visibility</p:attrName>
                                        </p:attrNameLst>
                                      </p:cBhvr>
                                      <p:to>
                                        <p:strVal val="visible"/>
                                      </p:to>
                                    </p:set>
                                    <p:animEffect transition="in" filter="fade">
                                      <p:cBhvr>
                                        <p:cTn id="7" dur="500"/>
                                        <p:tgtEl>
                                          <p:spTgt spid="6">
                                            <p:graphicEl>
                                              <a:dgm id="{AD3BE77E-B5F7-44A6-9D99-1E1761D4B16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4B03EEAB-1E95-41AB-B4E6-C27B257BF196}"/>
                                            </p:graphicEl>
                                          </p:spTgt>
                                        </p:tgtEl>
                                        <p:attrNameLst>
                                          <p:attrName>style.visibility</p:attrName>
                                        </p:attrNameLst>
                                      </p:cBhvr>
                                      <p:to>
                                        <p:strVal val="visible"/>
                                      </p:to>
                                    </p:set>
                                    <p:animEffect transition="in" filter="fade">
                                      <p:cBhvr>
                                        <p:cTn id="10" dur="500"/>
                                        <p:tgtEl>
                                          <p:spTgt spid="6">
                                            <p:graphicEl>
                                              <a:dgm id="{4B03EEAB-1E95-41AB-B4E6-C27B257BF19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B62B8D0A-1F24-467F-A8D2-119F7DE1CC2A}"/>
                                            </p:graphicEl>
                                          </p:spTgt>
                                        </p:tgtEl>
                                        <p:attrNameLst>
                                          <p:attrName>style.visibility</p:attrName>
                                        </p:attrNameLst>
                                      </p:cBhvr>
                                      <p:to>
                                        <p:strVal val="visible"/>
                                      </p:to>
                                    </p:set>
                                    <p:animEffect transition="in" filter="fade">
                                      <p:cBhvr>
                                        <p:cTn id="15" dur="500"/>
                                        <p:tgtEl>
                                          <p:spTgt spid="6">
                                            <p:graphicEl>
                                              <a:dgm id="{B62B8D0A-1F24-467F-A8D2-119F7DE1CC2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A5BB8B7F-9CEC-444A-BAE7-EE5361042B4B}"/>
                                            </p:graphicEl>
                                          </p:spTgt>
                                        </p:tgtEl>
                                        <p:attrNameLst>
                                          <p:attrName>style.visibility</p:attrName>
                                        </p:attrNameLst>
                                      </p:cBhvr>
                                      <p:to>
                                        <p:strVal val="visible"/>
                                      </p:to>
                                    </p:set>
                                    <p:animEffect transition="in" filter="fade">
                                      <p:cBhvr>
                                        <p:cTn id="18" dur="500"/>
                                        <p:tgtEl>
                                          <p:spTgt spid="6">
                                            <p:graphicEl>
                                              <a:dgm id="{A5BB8B7F-9CEC-444A-BAE7-EE5361042B4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498658F5-8387-4EA0-BB21-EA32C3A4AC36}"/>
                                            </p:graphicEl>
                                          </p:spTgt>
                                        </p:tgtEl>
                                        <p:attrNameLst>
                                          <p:attrName>style.visibility</p:attrName>
                                        </p:attrNameLst>
                                      </p:cBhvr>
                                      <p:to>
                                        <p:strVal val="visible"/>
                                      </p:to>
                                    </p:set>
                                    <p:animEffect transition="in" filter="fade">
                                      <p:cBhvr>
                                        <p:cTn id="23" dur="500"/>
                                        <p:tgtEl>
                                          <p:spTgt spid="6">
                                            <p:graphicEl>
                                              <a:dgm id="{498658F5-8387-4EA0-BB21-EA32C3A4AC36}"/>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60F95A75-F32E-461A-B8BE-094BDE5691F7}"/>
                                            </p:graphicEl>
                                          </p:spTgt>
                                        </p:tgtEl>
                                        <p:attrNameLst>
                                          <p:attrName>style.visibility</p:attrName>
                                        </p:attrNameLst>
                                      </p:cBhvr>
                                      <p:to>
                                        <p:strVal val="visible"/>
                                      </p:to>
                                    </p:set>
                                    <p:animEffect transition="in" filter="fade">
                                      <p:cBhvr>
                                        <p:cTn id="26" dur="500"/>
                                        <p:tgtEl>
                                          <p:spTgt spid="6">
                                            <p:graphicEl>
                                              <a:dgm id="{60F95A75-F32E-461A-B8BE-094BDE5691F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7449AF-0803-D3D7-917E-8FF0E2AD7BF9}"/>
              </a:ext>
            </a:extLst>
          </p:cNvPr>
          <p:cNvSpPr>
            <a:spLocks noGrp="1"/>
          </p:cNvSpPr>
          <p:nvPr>
            <p:ph type="body" sz="quarter" idx="13"/>
          </p:nvPr>
        </p:nvSpPr>
        <p:spPr>
          <a:xfrm>
            <a:off x="5083630" y="943268"/>
            <a:ext cx="5268910" cy="720000"/>
          </a:xfrm>
        </p:spPr>
        <p:txBody>
          <a:bodyPr>
            <a:normAutofit fontScale="25000" lnSpcReduction="20000"/>
          </a:bodyPr>
          <a:lstStyle/>
          <a:p>
            <a:endParaRPr lang="en-IE" sz="3200" dirty="0"/>
          </a:p>
          <a:p>
            <a:r>
              <a:rPr lang="en-IE" sz="11200" dirty="0"/>
              <a:t>Capitation grant</a:t>
            </a:r>
          </a:p>
          <a:p>
            <a:endParaRPr lang="en-IE" dirty="0"/>
          </a:p>
        </p:txBody>
      </p:sp>
      <p:sp>
        <p:nvSpPr>
          <p:cNvPr id="3" name="Text Placeholder 2">
            <a:extLst>
              <a:ext uri="{FF2B5EF4-FFF2-40B4-BE49-F238E27FC236}">
                <a16:creationId xmlns:a16="http://schemas.microsoft.com/office/drawing/2014/main" id="{D3AEA7DF-F79E-3068-F915-FCAD5A1DCBF4}"/>
              </a:ext>
            </a:extLst>
          </p:cNvPr>
          <p:cNvSpPr>
            <a:spLocks noGrp="1"/>
          </p:cNvSpPr>
          <p:nvPr>
            <p:ph type="body" sz="quarter" idx="14"/>
          </p:nvPr>
        </p:nvSpPr>
        <p:spPr>
          <a:xfrm>
            <a:off x="5083630" y="1755613"/>
            <a:ext cx="5268910" cy="720000"/>
          </a:xfrm>
        </p:spPr>
        <p:txBody>
          <a:bodyPr/>
          <a:lstStyle/>
          <a:p>
            <a:pPr>
              <a:lnSpc>
                <a:spcPct val="80000"/>
              </a:lnSpc>
            </a:pPr>
            <a:r>
              <a:rPr lang="en-IE" sz="2800" dirty="0"/>
              <a:t>Ancillary grant</a:t>
            </a:r>
            <a:r>
              <a:rPr lang="en-IE" sz="4000" dirty="0"/>
              <a:t>	</a:t>
            </a:r>
          </a:p>
        </p:txBody>
      </p:sp>
      <p:sp>
        <p:nvSpPr>
          <p:cNvPr id="4" name="Text Placeholder 3">
            <a:extLst>
              <a:ext uri="{FF2B5EF4-FFF2-40B4-BE49-F238E27FC236}">
                <a16:creationId xmlns:a16="http://schemas.microsoft.com/office/drawing/2014/main" id="{507F7A97-3C2D-D390-7445-4BF5915D566C}"/>
              </a:ext>
            </a:extLst>
          </p:cNvPr>
          <p:cNvSpPr>
            <a:spLocks noGrp="1"/>
          </p:cNvSpPr>
          <p:nvPr>
            <p:ph type="body" sz="quarter" idx="15"/>
          </p:nvPr>
        </p:nvSpPr>
        <p:spPr>
          <a:xfrm>
            <a:off x="5083630" y="2567958"/>
            <a:ext cx="5268910" cy="720000"/>
          </a:xfrm>
        </p:spPr>
        <p:txBody>
          <a:bodyPr>
            <a:normAutofit/>
          </a:bodyPr>
          <a:lstStyle/>
          <a:p>
            <a:r>
              <a:rPr lang="en-IE" sz="2800" dirty="0"/>
              <a:t>Free book grant</a:t>
            </a:r>
            <a:r>
              <a:rPr lang="en-IE" dirty="0"/>
              <a:t>	</a:t>
            </a:r>
          </a:p>
        </p:txBody>
      </p:sp>
      <p:sp>
        <p:nvSpPr>
          <p:cNvPr id="5" name="Text Placeholder 4">
            <a:extLst>
              <a:ext uri="{FF2B5EF4-FFF2-40B4-BE49-F238E27FC236}">
                <a16:creationId xmlns:a16="http://schemas.microsoft.com/office/drawing/2014/main" id="{CDEB4F9F-7DDE-F402-B235-754B33950176}"/>
              </a:ext>
            </a:extLst>
          </p:cNvPr>
          <p:cNvSpPr>
            <a:spLocks noGrp="1"/>
          </p:cNvSpPr>
          <p:nvPr>
            <p:ph type="body" sz="quarter" idx="16"/>
          </p:nvPr>
        </p:nvSpPr>
        <p:spPr>
          <a:xfrm>
            <a:off x="5083630" y="3380303"/>
            <a:ext cx="5268909" cy="720000"/>
          </a:xfrm>
        </p:spPr>
        <p:txBody>
          <a:bodyPr/>
          <a:lstStyle/>
          <a:p>
            <a:pPr>
              <a:lnSpc>
                <a:spcPct val="80000"/>
              </a:lnSpc>
            </a:pPr>
            <a:r>
              <a:rPr lang="en-IE" sz="2800" dirty="0"/>
              <a:t>ICT grant</a:t>
            </a:r>
            <a:r>
              <a:rPr lang="en-IE" sz="3600" dirty="0"/>
              <a:t>	</a:t>
            </a:r>
          </a:p>
        </p:txBody>
      </p:sp>
      <p:sp>
        <p:nvSpPr>
          <p:cNvPr id="6" name="Text Placeholder 5">
            <a:extLst>
              <a:ext uri="{FF2B5EF4-FFF2-40B4-BE49-F238E27FC236}">
                <a16:creationId xmlns:a16="http://schemas.microsoft.com/office/drawing/2014/main" id="{674CF305-FEAC-B55A-5894-19F6036F48C9}"/>
              </a:ext>
            </a:extLst>
          </p:cNvPr>
          <p:cNvSpPr>
            <a:spLocks noGrp="1"/>
          </p:cNvSpPr>
          <p:nvPr>
            <p:ph type="body" sz="quarter" idx="17"/>
          </p:nvPr>
        </p:nvSpPr>
        <p:spPr>
          <a:xfrm>
            <a:off x="5083630" y="4192647"/>
            <a:ext cx="5268909" cy="720000"/>
          </a:xfrm>
        </p:spPr>
        <p:txBody>
          <a:bodyPr>
            <a:normAutofit/>
          </a:bodyPr>
          <a:lstStyle/>
          <a:p>
            <a:pPr>
              <a:lnSpc>
                <a:spcPct val="80000"/>
              </a:lnSpc>
            </a:pPr>
            <a:r>
              <a:rPr lang="en-IE" sz="2800" dirty="0"/>
              <a:t>Minor works grant</a:t>
            </a:r>
          </a:p>
        </p:txBody>
      </p:sp>
      <p:sp>
        <p:nvSpPr>
          <p:cNvPr id="7" name="Title 6">
            <a:extLst>
              <a:ext uri="{FF2B5EF4-FFF2-40B4-BE49-F238E27FC236}">
                <a16:creationId xmlns:a16="http://schemas.microsoft.com/office/drawing/2014/main" id="{3A8DA7F7-5FAD-2DA6-4E1D-7A4FBA8FE1F8}"/>
              </a:ext>
            </a:extLst>
          </p:cNvPr>
          <p:cNvSpPr>
            <a:spLocks noGrp="1"/>
          </p:cNvSpPr>
          <p:nvPr>
            <p:ph type="title"/>
          </p:nvPr>
        </p:nvSpPr>
        <p:spPr>
          <a:xfrm>
            <a:off x="625566" y="2049352"/>
            <a:ext cx="4458063" cy="2661901"/>
          </a:xfrm>
        </p:spPr>
        <p:txBody>
          <a:bodyPr/>
          <a:lstStyle/>
          <a:p>
            <a:r>
              <a:rPr lang="en-IE" sz="4400" dirty="0"/>
              <a:t>School Income Department Grants</a:t>
            </a:r>
            <a:r>
              <a:rPr lang="en-IE" dirty="0"/>
              <a:t>	</a:t>
            </a:r>
          </a:p>
        </p:txBody>
      </p:sp>
      <p:sp>
        <p:nvSpPr>
          <p:cNvPr id="8" name="Slide Number Placeholder 7">
            <a:extLst>
              <a:ext uri="{FF2B5EF4-FFF2-40B4-BE49-F238E27FC236}">
                <a16:creationId xmlns:a16="http://schemas.microsoft.com/office/drawing/2014/main" id="{729892C1-8C4A-FEAD-08AE-DB07783905ED}"/>
              </a:ext>
            </a:extLst>
          </p:cNvPr>
          <p:cNvSpPr>
            <a:spLocks noGrp="1"/>
          </p:cNvSpPr>
          <p:nvPr>
            <p:ph type="sldNum" sz="quarter" idx="12"/>
          </p:nvPr>
        </p:nvSpPr>
        <p:spPr/>
        <p:txBody>
          <a:bodyPr/>
          <a:lstStyle/>
          <a:p>
            <a:fld id="{9FF96B15-8338-45D5-A943-561235072D66}" type="slidenum">
              <a:rPr lang="en-US" noProof="0" smtClean="0"/>
              <a:t>9</a:t>
            </a:fld>
            <a:endParaRPr lang="en-US" noProof="0" dirty="0"/>
          </a:p>
        </p:txBody>
      </p:sp>
      <p:sp>
        <p:nvSpPr>
          <p:cNvPr id="14" name="Text Placeholder 2">
            <a:extLst>
              <a:ext uri="{FF2B5EF4-FFF2-40B4-BE49-F238E27FC236}">
                <a16:creationId xmlns:a16="http://schemas.microsoft.com/office/drawing/2014/main" id="{771401D8-C033-84EE-9FA8-D4F419517E4B}"/>
              </a:ext>
            </a:extLst>
          </p:cNvPr>
          <p:cNvSpPr txBox="1">
            <a:spLocks/>
          </p:cNvSpPr>
          <p:nvPr/>
        </p:nvSpPr>
        <p:spPr>
          <a:xfrm>
            <a:off x="5083630" y="5004991"/>
            <a:ext cx="5268910" cy="720000"/>
          </a:xfrm>
          <a:prstGeom prst="roundRect">
            <a:avLst/>
          </a:prstGeom>
          <a:solidFill>
            <a:schemeClr val="bg1">
              <a:lumMod val="95000"/>
            </a:schemeClr>
          </a:solidFill>
          <a:ln w="31750">
            <a:solidFill>
              <a:schemeClr val="accent2"/>
            </a:solidFill>
          </a:ln>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80000"/>
              </a:lnSpc>
            </a:pPr>
            <a:r>
              <a:rPr lang="en-IE" sz="2800" dirty="0"/>
              <a:t>DEIS grants</a:t>
            </a:r>
            <a:r>
              <a:rPr lang="en-IE" sz="4000" dirty="0"/>
              <a:t>	</a:t>
            </a:r>
          </a:p>
        </p:txBody>
      </p:sp>
      <p:sp>
        <p:nvSpPr>
          <p:cNvPr id="9" name="Text Placeholder 1">
            <a:extLst>
              <a:ext uri="{FF2B5EF4-FFF2-40B4-BE49-F238E27FC236}">
                <a16:creationId xmlns:a16="http://schemas.microsoft.com/office/drawing/2014/main" id="{4CE14B38-04E0-3E31-D3E5-EFD74617CE18}"/>
              </a:ext>
            </a:extLst>
          </p:cNvPr>
          <p:cNvSpPr txBox="1">
            <a:spLocks/>
          </p:cNvSpPr>
          <p:nvPr/>
        </p:nvSpPr>
        <p:spPr>
          <a:xfrm>
            <a:off x="5083630" y="961533"/>
            <a:ext cx="5268910" cy="720000"/>
          </a:xfrm>
          <a:prstGeom prst="roundRect">
            <a:avLst/>
          </a:prstGeom>
          <a:solidFill>
            <a:schemeClr val="bg1">
              <a:lumMod val="95000"/>
            </a:schemeClr>
          </a:solidFill>
          <a:ln w="31750">
            <a:solidFill>
              <a:schemeClr val="accent1"/>
            </a:solidFill>
          </a:ln>
        </p:spPr>
        <p:txBody>
          <a:bodyPr vert="horz" lIns="91440" tIns="45720" rIns="91440" bIns="45720" rtlCol="0" anchor="ctr">
            <a:normAutofit fontScale="25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IE" sz="3200" dirty="0"/>
          </a:p>
          <a:p>
            <a:r>
              <a:rPr lang="en-IE" sz="11200" dirty="0"/>
              <a:t>Capitation grant</a:t>
            </a:r>
          </a:p>
          <a:p>
            <a:endParaRPr lang="en-IE" dirty="0"/>
          </a:p>
        </p:txBody>
      </p:sp>
      <p:sp>
        <p:nvSpPr>
          <p:cNvPr id="10" name="Text Placeholder 2">
            <a:extLst>
              <a:ext uri="{FF2B5EF4-FFF2-40B4-BE49-F238E27FC236}">
                <a16:creationId xmlns:a16="http://schemas.microsoft.com/office/drawing/2014/main" id="{6E61C2D5-87DD-B8EF-36CB-4FEE0E27D05B}"/>
              </a:ext>
            </a:extLst>
          </p:cNvPr>
          <p:cNvSpPr txBox="1">
            <a:spLocks/>
          </p:cNvSpPr>
          <p:nvPr/>
        </p:nvSpPr>
        <p:spPr>
          <a:xfrm>
            <a:off x="5083630" y="1773878"/>
            <a:ext cx="5268910" cy="720000"/>
          </a:xfrm>
          <a:prstGeom prst="roundRect">
            <a:avLst/>
          </a:prstGeom>
          <a:solidFill>
            <a:schemeClr val="bg1">
              <a:lumMod val="95000"/>
            </a:schemeClr>
          </a:solidFill>
          <a:ln w="31750">
            <a:solidFill>
              <a:schemeClr val="accent2"/>
            </a:solidFill>
          </a:ln>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80000"/>
              </a:lnSpc>
            </a:pPr>
            <a:r>
              <a:rPr lang="en-IE" sz="2800"/>
              <a:t>Ancillary grant</a:t>
            </a:r>
            <a:r>
              <a:rPr lang="en-IE" sz="4000"/>
              <a:t>	</a:t>
            </a:r>
            <a:endParaRPr lang="en-IE" sz="4000" dirty="0"/>
          </a:p>
        </p:txBody>
      </p:sp>
      <p:sp>
        <p:nvSpPr>
          <p:cNvPr id="11" name="Text Placeholder 3">
            <a:extLst>
              <a:ext uri="{FF2B5EF4-FFF2-40B4-BE49-F238E27FC236}">
                <a16:creationId xmlns:a16="http://schemas.microsoft.com/office/drawing/2014/main" id="{5E16A1A3-B2A2-A332-757D-289328DFED1A}"/>
              </a:ext>
            </a:extLst>
          </p:cNvPr>
          <p:cNvSpPr txBox="1">
            <a:spLocks/>
          </p:cNvSpPr>
          <p:nvPr/>
        </p:nvSpPr>
        <p:spPr>
          <a:xfrm>
            <a:off x="5083630" y="2586223"/>
            <a:ext cx="5268910" cy="720000"/>
          </a:xfrm>
          <a:prstGeom prst="roundRect">
            <a:avLst/>
          </a:prstGeom>
          <a:solidFill>
            <a:schemeClr val="bg1">
              <a:lumMod val="95000"/>
            </a:schemeClr>
          </a:solidFill>
          <a:ln w="31750">
            <a:solidFill>
              <a:schemeClr val="accent3"/>
            </a:solidFill>
          </a:ln>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IE" sz="2800" dirty="0"/>
              <a:t>Free schoolbook grant</a:t>
            </a:r>
            <a:r>
              <a:rPr lang="en-IE" dirty="0"/>
              <a:t>	</a:t>
            </a:r>
          </a:p>
        </p:txBody>
      </p:sp>
      <p:sp>
        <p:nvSpPr>
          <p:cNvPr id="12" name="Text Placeholder 4">
            <a:extLst>
              <a:ext uri="{FF2B5EF4-FFF2-40B4-BE49-F238E27FC236}">
                <a16:creationId xmlns:a16="http://schemas.microsoft.com/office/drawing/2014/main" id="{09E7B72B-D74C-B783-D433-F1A6E47AFBD4}"/>
              </a:ext>
            </a:extLst>
          </p:cNvPr>
          <p:cNvSpPr txBox="1">
            <a:spLocks/>
          </p:cNvSpPr>
          <p:nvPr/>
        </p:nvSpPr>
        <p:spPr>
          <a:xfrm>
            <a:off x="5083630" y="3398568"/>
            <a:ext cx="5268909" cy="720000"/>
          </a:xfrm>
          <a:prstGeom prst="roundRect">
            <a:avLst/>
          </a:prstGeom>
          <a:solidFill>
            <a:schemeClr val="bg1">
              <a:lumMod val="95000"/>
            </a:schemeClr>
          </a:solidFill>
          <a:ln w="31750">
            <a:solidFill>
              <a:schemeClr val="accent4"/>
            </a:solidFill>
          </a:ln>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80000"/>
              </a:lnSpc>
            </a:pPr>
            <a:r>
              <a:rPr lang="en-IE" sz="2800"/>
              <a:t>ICT grant</a:t>
            </a:r>
            <a:r>
              <a:rPr lang="en-IE" sz="3600"/>
              <a:t>	</a:t>
            </a:r>
            <a:endParaRPr lang="en-IE" sz="3600" dirty="0"/>
          </a:p>
        </p:txBody>
      </p:sp>
      <p:sp>
        <p:nvSpPr>
          <p:cNvPr id="13" name="Text Placeholder 5">
            <a:extLst>
              <a:ext uri="{FF2B5EF4-FFF2-40B4-BE49-F238E27FC236}">
                <a16:creationId xmlns:a16="http://schemas.microsoft.com/office/drawing/2014/main" id="{5FFEB979-455E-0487-0361-7C6504A96FE1}"/>
              </a:ext>
            </a:extLst>
          </p:cNvPr>
          <p:cNvSpPr txBox="1">
            <a:spLocks/>
          </p:cNvSpPr>
          <p:nvPr/>
        </p:nvSpPr>
        <p:spPr>
          <a:xfrm>
            <a:off x="5083630" y="4210912"/>
            <a:ext cx="5268909" cy="720000"/>
          </a:xfrm>
          <a:prstGeom prst="roundRect">
            <a:avLst/>
          </a:prstGeom>
          <a:solidFill>
            <a:schemeClr val="bg1">
              <a:lumMod val="95000"/>
            </a:schemeClr>
          </a:solidFill>
          <a:ln w="31750">
            <a:solidFill>
              <a:schemeClr val="accent6"/>
            </a:solidFill>
          </a:ln>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80000"/>
              </a:lnSpc>
            </a:pPr>
            <a:r>
              <a:rPr lang="en-IE" sz="2800"/>
              <a:t>Minor works grant</a:t>
            </a:r>
            <a:endParaRPr lang="en-IE" sz="2800" dirty="0"/>
          </a:p>
        </p:txBody>
      </p:sp>
      <p:pic>
        <p:nvPicPr>
          <p:cNvPr id="16" name="Picture 15">
            <a:extLst>
              <a:ext uri="{FF2B5EF4-FFF2-40B4-BE49-F238E27FC236}">
                <a16:creationId xmlns:a16="http://schemas.microsoft.com/office/drawing/2014/main" id="{042378DC-A219-EAB7-F35E-0FC32E30E2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40361" y="6075765"/>
            <a:ext cx="1001049" cy="443798"/>
          </a:xfrm>
          <a:prstGeom prst="rect">
            <a:avLst/>
          </a:prstGeom>
        </p:spPr>
      </p:pic>
      <p:sp>
        <p:nvSpPr>
          <p:cNvPr id="17" name="TextBox 16">
            <a:extLst>
              <a:ext uri="{FF2B5EF4-FFF2-40B4-BE49-F238E27FC236}">
                <a16:creationId xmlns:a16="http://schemas.microsoft.com/office/drawing/2014/main" id="{86F48E18-457E-59D3-06D1-7A7CDD408CD5}"/>
              </a:ext>
            </a:extLst>
          </p:cNvPr>
          <p:cNvSpPr txBox="1"/>
          <p:nvPr/>
        </p:nvSpPr>
        <p:spPr>
          <a:xfrm>
            <a:off x="4752976" y="295729"/>
            <a:ext cx="5468934" cy="369332"/>
          </a:xfrm>
          <a:prstGeom prst="rect">
            <a:avLst/>
          </a:prstGeom>
          <a:noFill/>
        </p:spPr>
        <p:txBody>
          <a:bodyPr wrap="square" rtlCol="0">
            <a:spAutoFit/>
          </a:bodyPr>
          <a:lstStyle/>
          <a:p>
            <a:r>
              <a:rPr lang="en-IE" dirty="0">
                <a:solidFill>
                  <a:srgbClr val="FF0000"/>
                </a:solidFill>
              </a:rPr>
              <a:t>**Subject to changes and exchequer funding**</a:t>
            </a:r>
          </a:p>
        </p:txBody>
      </p:sp>
    </p:spTree>
    <p:extLst>
      <p:ext uri="{BB962C8B-B14F-4D97-AF65-F5344CB8AC3E}">
        <p14:creationId xmlns:p14="http://schemas.microsoft.com/office/powerpoint/2010/main" val="178451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grpId="0" nodeType="clickEffect">
                                  <p:stCondLst>
                                    <p:cond delay="0"/>
                                  </p:stCondLst>
                                  <p:childTnLst>
                                    <p:animClr clrSpc="rgb" dir="cw">
                                      <p:cBhvr override="childStyle">
                                        <p:cTn id="10" dur="250" autoRev="1" fill="remove"/>
                                        <p:tgtEl>
                                          <p:spTgt spid="9"/>
                                        </p:tgtEl>
                                        <p:attrNameLst>
                                          <p:attrName>style.color</p:attrName>
                                        </p:attrNameLst>
                                      </p:cBhvr>
                                      <p:to>
                                        <a:schemeClr val="bg1"/>
                                      </p:to>
                                    </p:animClr>
                                    <p:animClr clrSpc="rgb" dir="cw">
                                      <p:cBhvr>
                                        <p:cTn id="11" dur="250" autoRev="1" fill="remove"/>
                                        <p:tgtEl>
                                          <p:spTgt spid="9"/>
                                        </p:tgtEl>
                                        <p:attrNameLst>
                                          <p:attrName>fillcolor</p:attrName>
                                        </p:attrNameLst>
                                      </p:cBhvr>
                                      <p:to>
                                        <a:schemeClr val="bg1"/>
                                      </p:to>
                                    </p:animClr>
                                    <p:set>
                                      <p:cBhvr>
                                        <p:cTn id="12" dur="250" autoRev="1" fill="remove"/>
                                        <p:tgtEl>
                                          <p:spTgt spid="9"/>
                                        </p:tgtEl>
                                        <p:attrNameLst>
                                          <p:attrName>fill.type</p:attrName>
                                        </p:attrNameLst>
                                      </p:cBhvr>
                                      <p:to>
                                        <p:strVal val="solid"/>
                                      </p:to>
                                    </p:set>
                                    <p:set>
                                      <p:cBhvr>
                                        <p:cTn id="13" dur="250" autoRev="1" fill="remove"/>
                                        <p:tgtEl>
                                          <p:spTgt spid="9"/>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27" presetClass="emph" presetSubtype="0" fill="remove" grpId="0" nodeType="clickEffect">
                                  <p:stCondLst>
                                    <p:cond delay="0"/>
                                  </p:stCondLst>
                                  <p:childTnLst>
                                    <p:animClr clrSpc="rgb" dir="cw">
                                      <p:cBhvr override="childStyle">
                                        <p:cTn id="17" dur="250" autoRev="1" fill="remove"/>
                                        <p:tgtEl>
                                          <p:spTgt spid="10"/>
                                        </p:tgtEl>
                                        <p:attrNameLst>
                                          <p:attrName>style.color</p:attrName>
                                        </p:attrNameLst>
                                      </p:cBhvr>
                                      <p:to>
                                        <a:schemeClr val="bg1"/>
                                      </p:to>
                                    </p:animClr>
                                    <p:animClr clrSpc="rgb" dir="cw">
                                      <p:cBhvr>
                                        <p:cTn id="18" dur="250" autoRev="1" fill="remove"/>
                                        <p:tgtEl>
                                          <p:spTgt spid="10"/>
                                        </p:tgtEl>
                                        <p:attrNameLst>
                                          <p:attrName>fillcolor</p:attrName>
                                        </p:attrNameLst>
                                      </p:cBhvr>
                                      <p:to>
                                        <a:schemeClr val="bg1"/>
                                      </p:to>
                                    </p:animClr>
                                    <p:set>
                                      <p:cBhvr>
                                        <p:cTn id="19" dur="250" autoRev="1" fill="remove"/>
                                        <p:tgtEl>
                                          <p:spTgt spid="10"/>
                                        </p:tgtEl>
                                        <p:attrNameLst>
                                          <p:attrName>fill.type</p:attrName>
                                        </p:attrNameLst>
                                      </p:cBhvr>
                                      <p:to>
                                        <p:strVal val="solid"/>
                                      </p:to>
                                    </p:set>
                                    <p:set>
                                      <p:cBhvr>
                                        <p:cTn id="20" dur="250" autoRev="1" fill="remove"/>
                                        <p:tgtEl>
                                          <p:spTgt spid="10"/>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7" presetClass="emph" presetSubtype="0" fill="remove" grpId="0" nodeType="clickEffect">
                                  <p:stCondLst>
                                    <p:cond delay="0"/>
                                  </p:stCondLst>
                                  <p:childTnLst>
                                    <p:animClr clrSpc="rgb" dir="cw">
                                      <p:cBhvr override="childStyle">
                                        <p:cTn id="24" dur="250" autoRev="1" fill="remove"/>
                                        <p:tgtEl>
                                          <p:spTgt spid="11"/>
                                        </p:tgtEl>
                                        <p:attrNameLst>
                                          <p:attrName>style.color</p:attrName>
                                        </p:attrNameLst>
                                      </p:cBhvr>
                                      <p:to>
                                        <a:schemeClr val="bg1"/>
                                      </p:to>
                                    </p:animClr>
                                    <p:animClr clrSpc="rgb" dir="cw">
                                      <p:cBhvr>
                                        <p:cTn id="25" dur="250" autoRev="1" fill="remove"/>
                                        <p:tgtEl>
                                          <p:spTgt spid="11"/>
                                        </p:tgtEl>
                                        <p:attrNameLst>
                                          <p:attrName>fillcolor</p:attrName>
                                        </p:attrNameLst>
                                      </p:cBhvr>
                                      <p:to>
                                        <a:schemeClr val="bg1"/>
                                      </p:to>
                                    </p:animClr>
                                    <p:set>
                                      <p:cBhvr>
                                        <p:cTn id="26" dur="250" autoRev="1" fill="remove"/>
                                        <p:tgtEl>
                                          <p:spTgt spid="11"/>
                                        </p:tgtEl>
                                        <p:attrNameLst>
                                          <p:attrName>fill.type</p:attrName>
                                        </p:attrNameLst>
                                      </p:cBhvr>
                                      <p:to>
                                        <p:strVal val="solid"/>
                                      </p:to>
                                    </p:set>
                                    <p:set>
                                      <p:cBhvr>
                                        <p:cTn id="27" dur="250" autoRev="1" fill="remove"/>
                                        <p:tgtEl>
                                          <p:spTgt spid="11"/>
                                        </p:tgtEl>
                                        <p:attrNameLst>
                                          <p:attrName>fill.on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27" presetClass="emph" presetSubtype="0" fill="remove" grpId="0" nodeType="clickEffect">
                                  <p:stCondLst>
                                    <p:cond delay="0"/>
                                  </p:stCondLst>
                                  <p:childTnLst>
                                    <p:animClr clrSpc="rgb" dir="cw">
                                      <p:cBhvr override="childStyle">
                                        <p:cTn id="31" dur="250" autoRev="1" fill="remove"/>
                                        <p:tgtEl>
                                          <p:spTgt spid="12"/>
                                        </p:tgtEl>
                                        <p:attrNameLst>
                                          <p:attrName>style.color</p:attrName>
                                        </p:attrNameLst>
                                      </p:cBhvr>
                                      <p:to>
                                        <a:schemeClr val="bg1"/>
                                      </p:to>
                                    </p:animClr>
                                    <p:animClr clrSpc="rgb" dir="cw">
                                      <p:cBhvr>
                                        <p:cTn id="32" dur="250" autoRev="1" fill="remove"/>
                                        <p:tgtEl>
                                          <p:spTgt spid="12"/>
                                        </p:tgtEl>
                                        <p:attrNameLst>
                                          <p:attrName>fillcolor</p:attrName>
                                        </p:attrNameLst>
                                      </p:cBhvr>
                                      <p:to>
                                        <a:schemeClr val="bg1"/>
                                      </p:to>
                                    </p:animClr>
                                    <p:set>
                                      <p:cBhvr>
                                        <p:cTn id="33" dur="250" autoRev="1" fill="remove"/>
                                        <p:tgtEl>
                                          <p:spTgt spid="12"/>
                                        </p:tgtEl>
                                        <p:attrNameLst>
                                          <p:attrName>fill.type</p:attrName>
                                        </p:attrNameLst>
                                      </p:cBhvr>
                                      <p:to>
                                        <p:strVal val="solid"/>
                                      </p:to>
                                    </p:set>
                                    <p:set>
                                      <p:cBhvr>
                                        <p:cTn id="34" dur="250" autoRev="1" fill="remove"/>
                                        <p:tgtEl>
                                          <p:spTgt spid="12"/>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27" presetClass="emph" presetSubtype="0" fill="remove" grpId="0" nodeType="clickEffect">
                                  <p:stCondLst>
                                    <p:cond delay="0"/>
                                  </p:stCondLst>
                                  <p:childTnLst>
                                    <p:animClr clrSpc="rgb" dir="cw">
                                      <p:cBhvr override="childStyle">
                                        <p:cTn id="38" dur="250" autoRev="1" fill="remove"/>
                                        <p:tgtEl>
                                          <p:spTgt spid="13"/>
                                        </p:tgtEl>
                                        <p:attrNameLst>
                                          <p:attrName>style.color</p:attrName>
                                        </p:attrNameLst>
                                      </p:cBhvr>
                                      <p:to>
                                        <a:schemeClr val="bg1"/>
                                      </p:to>
                                    </p:animClr>
                                    <p:animClr clrSpc="rgb" dir="cw">
                                      <p:cBhvr>
                                        <p:cTn id="39" dur="250" autoRev="1" fill="remove"/>
                                        <p:tgtEl>
                                          <p:spTgt spid="13"/>
                                        </p:tgtEl>
                                        <p:attrNameLst>
                                          <p:attrName>fillcolor</p:attrName>
                                        </p:attrNameLst>
                                      </p:cBhvr>
                                      <p:to>
                                        <a:schemeClr val="bg1"/>
                                      </p:to>
                                    </p:animClr>
                                    <p:set>
                                      <p:cBhvr>
                                        <p:cTn id="40" dur="250" autoRev="1" fill="remove"/>
                                        <p:tgtEl>
                                          <p:spTgt spid="13"/>
                                        </p:tgtEl>
                                        <p:attrNameLst>
                                          <p:attrName>fill.type</p:attrName>
                                        </p:attrNameLst>
                                      </p:cBhvr>
                                      <p:to>
                                        <p:strVal val="solid"/>
                                      </p:to>
                                    </p:set>
                                    <p:set>
                                      <p:cBhvr>
                                        <p:cTn id="41" dur="250" autoRev="1" fill="remove"/>
                                        <p:tgtEl>
                                          <p:spTgt spid="13"/>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27" presetClass="emph" presetSubtype="0" fill="remove" grpId="0" nodeType="clickEffect">
                                  <p:stCondLst>
                                    <p:cond delay="0"/>
                                  </p:stCondLst>
                                  <p:childTnLst>
                                    <p:animClr clrSpc="rgb" dir="cw">
                                      <p:cBhvr override="childStyle">
                                        <p:cTn id="45" dur="250" autoRev="1" fill="remove"/>
                                        <p:tgtEl>
                                          <p:spTgt spid="14"/>
                                        </p:tgtEl>
                                        <p:attrNameLst>
                                          <p:attrName>style.color</p:attrName>
                                        </p:attrNameLst>
                                      </p:cBhvr>
                                      <p:to>
                                        <a:schemeClr val="bg1"/>
                                      </p:to>
                                    </p:animClr>
                                    <p:animClr clrSpc="rgb" dir="cw">
                                      <p:cBhvr>
                                        <p:cTn id="46" dur="250" autoRev="1" fill="remove"/>
                                        <p:tgtEl>
                                          <p:spTgt spid="14"/>
                                        </p:tgtEl>
                                        <p:attrNameLst>
                                          <p:attrName>fillcolor</p:attrName>
                                        </p:attrNameLst>
                                      </p:cBhvr>
                                      <p:to>
                                        <a:schemeClr val="bg1"/>
                                      </p:to>
                                    </p:animClr>
                                    <p:set>
                                      <p:cBhvr>
                                        <p:cTn id="47" dur="250" autoRev="1" fill="remove"/>
                                        <p:tgtEl>
                                          <p:spTgt spid="14"/>
                                        </p:tgtEl>
                                        <p:attrNameLst>
                                          <p:attrName>fill.type</p:attrName>
                                        </p:attrNameLst>
                                      </p:cBhvr>
                                      <p:to>
                                        <p:strVal val="solid"/>
                                      </p:to>
                                    </p:set>
                                    <p:set>
                                      <p:cBhvr>
                                        <p:cTn id="48" dur="250" autoRev="1" fill="remove"/>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0" grpId="0" animBg="1"/>
      <p:bldP spid="11" grpId="0" animBg="1"/>
      <p:bldP spid="12" grpId="0" animBg="1"/>
      <p:bldP spid="13" grpId="0" animBg="1"/>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spDef>
      <a:spPr>
        <a:noFill/>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741836_Beginning of the year procedures_AAS_v5" id="{51CF042C-A21F-4772-ACB5-34142877F475}" vid="{78ABB5F0-5DDF-4844-A82C-FEADF47C5B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46384f9d-70dd-4826-80eb-e1c80c05f86a" xsi:nil="true"/>
    <TaxCatchAll xmlns="311c5605-868c-4466-a708-de1528b567ad" xsi:nil="true"/>
    <PublishingExpirationDate xmlns="http://schemas.microsoft.com/sharepoint/v3" xsi:nil="true"/>
    <PublishingStartDate xmlns="http://schemas.microsoft.com/sharepoint/v3" xsi:nil="true"/>
    <lcf76f155ced4ddcb4097134ff3c332f xmlns="46384f9d-70dd-4826-80eb-e1c80c05f86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075941DF854C4D8D4417D58DBC42B8" ma:contentTypeVersion="19" ma:contentTypeDescription="Create a new document." ma:contentTypeScope="" ma:versionID="1d5f74e862df502d990c1f4cbd75f9d7">
  <xsd:schema xmlns:xsd="http://www.w3.org/2001/XMLSchema" xmlns:xs="http://www.w3.org/2001/XMLSchema" xmlns:p="http://schemas.microsoft.com/office/2006/metadata/properties" xmlns:ns1="http://schemas.microsoft.com/sharepoint/v3" xmlns:ns2="46384f9d-70dd-4826-80eb-e1c80c05f86a" xmlns:ns3="311c5605-868c-4466-a708-de1528b567ad" targetNamespace="http://schemas.microsoft.com/office/2006/metadata/properties" ma:root="true" ma:fieldsID="28bdf8d0df47fb3209c8154574fe9502" ns1:_="" ns2:_="" ns3:_="">
    <xsd:import namespace="http://schemas.microsoft.com/sharepoint/v3"/>
    <xsd:import namespace="46384f9d-70dd-4826-80eb-e1c80c05f86a"/>
    <xsd:import namespace="311c5605-868c-4466-a708-de1528b567a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1:PublishingStartDate" minOccurs="0"/>
                <xsd:element ref="ns1:PublishingExpirationDate"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384f9d-70dd-4826-80eb-e1c80c05f8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e933ee1-c680-429d-9f1c-fa62cd8419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c5605-868c-4466-a708-de1528b567a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4f90952-9a09-4d09-8749-3c432c1ef120}" ma:internalName="TaxCatchAll" ma:showField="CatchAllData" ma:web="311c5605-868c-4466-a708-de1528b567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B9AE35-8A31-4380-94A6-86E5DFCDD123}">
  <ds:schemaRefs>
    <ds:schemaRef ds:uri="http://schemas.microsoft.com/sharepoint/v3/contenttype/forms"/>
  </ds:schemaRefs>
</ds:datastoreItem>
</file>

<file path=customXml/itemProps2.xml><?xml version="1.0" encoding="utf-8"?>
<ds:datastoreItem xmlns:ds="http://schemas.openxmlformats.org/officeDocument/2006/customXml" ds:itemID="{F983CA34-C6E2-49BA-ACFF-78ADEC0C28FA}">
  <ds:schemaRefs>
    <ds:schemaRef ds:uri="http://purl.org/dc/dcmitype/"/>
    <ds:schemaRef ds:uri="http://purl.org/dc/elements/1.1/"/>
    <ds:schemaRef ds:uri="16c05727-aa75-4e4a-9b5f-8a80a1165891"/>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schemas.microsoft.com/office/infopath/2007/PartnerControls"/>
    <ds:schemaRef ds:uri="71af3243-3dd4-4a8d-8c0d-dd76da1f02a5"/>
    <ds:schemaRef ds:uri="46384f9d-70dd-4826-80eb-e1c80c05f86a"/>
    <ds:schemaRef ds:uri="311c5605-868c-4466-a708-de1528b567ad"/>
    <ds:schemaRef ds:uri="http://schemas.microsoft.com/sharepoint/v3"/>
  </ds:schemaRefs>
</ds:datastoreItem>
</file>

<file path=customXml/itemProps3.xml><?xml version="1.0" encoding="utf-8"?>
<ds:datastoreItem xmlns:ds="http://schemas.openxmlformats.org/officeDocument/2006/customXml" ds:itemID="{DCA8998A-171D-4059-9A08-90F6A21EB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6384f9d-70dd-4826-80eb-e1c80c05f86a"/>
    <ds:schemaRef ds:uri="311c5605-868c-4466-a708-de1528b56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Beginning of the year procedures</Template>
  <TotalTime>7929</TotalTime>
  <Words>3043</Words>
  <Application>Microsoft Office PowerPoint</Application>
  <PresentationFormat>Widescreen</PresentationFormat>
  <Paragraphs>391</Paragraphs>
  <Slides>31</Slides>
  <Notes>31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 Black</vt:lpstr>
      <vt:lpstr>Calibri</vt:lpstr>
      <vt:lpstr>Century Gothic</vt:lpstr>
      <vt:lpstr>Söhne</vt:lpstr>
      <vt:lpstr>Times New Roman</vt:lpstr>
      <vt:lpstr>Tw Cen MT</vt:lpstr>
      <vt:lpstr>Wingdings</vt:lpstr>
      <vt:lpstr>Wingdings 3</vt:lpstr>
      <vt:lpstr>Ion Boardroom</vt:lpstr>
      <vt:lpstr>Preparation of the School Budget for the coming year 2024/2025      April 2024</vt:lpstr>
      <vt:lpstr>Webinar</vt:lpstr>
      <vt:lpstr>Financial Support Services Unit  (FSSU)</vt:lpstr>
      <vt:lpstr>Financial Support Services Unit (FSSU)</vt:lpstr>
      <vt:lpstr>Agenda</vt:lpstr>
      <vt:lpstr>Why Budget?</vt:lpstr>
      <vt:lpstr>Getting Started</vt:lpstr>
      <vt:lpstr>School Income</vt:lpstr>
      <vt:lpstr>School Income Department Grants </vt:lpstr>
      <vt:lpstr>Ringfenced v’s non ringfenced</vt:lpstr>
      <vt:lpstr>Capitation Grant  General Purpose Grant (Not ringfenced)</vt:lpstr>
      <vt:lpstr>Ancillary Grant (Under Review) General Purpose Grant (Not ringfenced)</vt:lpstr>
      <vt:lpstr>Free Schoolbook grant Specific purpose (ringfenced grant)</vt:lpstr>
      <vt:lpstr>Free Schoolbook administration grant Specific purpose (ringfenced grant)</vt:lpstr>
      <vt:lpstr>ICT Grant circular 0039/2024 Specific purpose (ringfenced grant)</vt:lpstr>
      <vt:lpstr>Minor Works Grant circular 0062/2013 Specific purpose ringfenced grant</vt:lpstr>
      <vt:lpstr>DEIS Grant General purpose under 6 DEIS headings (see below)</vt:lpstr>
      <vt:lpstr>Other Grants</vt:lpstr>
      <vt:lpstr>School Generated Income</vt:lpstr>
      <vt:lpstr>Other Income</vt:lpstr>
      <vt:lpstr>School Expenditure</vt:lpstr>
      <vt:lpstr>School Income and Expenditure</vt:lpstr>
      <vt:lpstr>PowerPoint Presentation</vt:lpstr>
      <vt:lpstr>PowerPoint Presentation</vt:lpstr>
      <vt:lpstr>Preparation of school budget  2024/2025</vt:lpstr>
      <vt:lpstr>Preparing the budget template</vt:lpstr>
      <vt:lpstr>What is needed?</vt:lpstr>
      <vt:lpstr>PowerPoint Presentation</vt:lpstr>
      <vt:lpstr>Preparing the budget template</vt:lpstr>
      <vt:lpstr>Q&amp;A</vt:lpstr>
      <vt:lpstr>Thank you   Any questions please contact us on   primary@fssu.ie Tel: 01 910 4020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Governance for the Finance Sub-Committee</dc:title>
  <dc:creator>Lorraine Guinan</dc:creator>
  <cp:lastModifiedBy>Cathy Gunning</cp:lastModifiedBy>
  <cp:revision>16</cp:revision>
  <dcterms:created xsi:type="dcterms:W3CDTF">2023-11-29T11:41:04Z</dcterms:created>
  <dcterms:modified xsi:type="dcterms:W3CDTF">2024-04-25T15:58:20Z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0x0101003B075941DF854C4D8D4417D58DBC42B8</vt:lpwstr>
  </property>
</Properties>
</file>