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42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565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454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91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760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026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20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0225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128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71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773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8EE61-96C1-432A-9041-2EEDCACDBA7F}" type="datetimeFigureOut">
              <a:rPr lang="en-IE" smtClean="0"/>
              <a:t>15/07/2021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3270-D267-4367-83C1-86BB50CCCC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104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18BD3-57CF-4C79-A1ED-CFDA1A222C3B}"/>
              </a:ext>
            </a:extLst>
          </p:cNvPr>
          <p:cNvSpPr/>
          <p:nvPr/>
        </p:nvSpPr>
        <p:spPr>
          <a:xfrm>
            <a:off x="0" y="0"/>
            <a:ext cx="9144000" cy="44087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pic>
        <p:nvPicPr>
          <p:cNvPr id="15" name="Picture 14" descr="A picture containing text, person, indoor, computer&#10;&#10;Description automatically generated">
            <a:extLst>
              <a:ext uri="{FF2B5EF4-FFF2-40B4-BE49-F238E27FC236}">
                <a16:creationId xmlns:a16="http://schemas.microsoft.com/office/drawing/2014/main" id="{E535C399-BB48-4241-9898-50499843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4"/>
          <a:stretch/>
        </p:blipFill>
        <p:spPr>
          <a:xfrm>
            <a:off x="0" y="377687"/>
            <a:ext cx="9144000" cy="41507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E2C9035-E242-4CF3-912F-E667675AB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4778" y="7550981"/>
            <a:ext cx="717702" cy="7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1D2F70-847D-46EB-AB89-BC2DE58A54E2}"/>
              </a:ext>
            </a:extLst>
          </p:cNvPr>
          <p:cNvSpPr txBox="1"/>
          <p:nvPr/>
        </p:nvSpPr>
        <p:spPr>
          <a:xfrm>
            <a:off x="2819400" y="4996787"/>
            <a:ext cx="582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0" i="0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Accounting </a:t>
            </a:r>
          </a:p>
          <a:p>
            <a:r>
              <a:rPr lang="en-IE" sz="3600" b="0" i="0" dirty="0">
                <a:solidFill>
                  <a:schemeClr val="tx2"/>
                </a:solidFill>
                <a:effectLst/>
                <a:latin typeface="Arial Black" panose="020B0A04020102020204" pitchFamily="34" charset="0"/>
              </a:rPr>
              <a:t>Year End Checklists</a:t>
            </a:r>
            <a:endParaRPr lang="en-IE" sz="3600" dirty="0">
              <a:solidFill>
                <a:schemeClr val="tx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Financial Support Services Unit - Home Page - FSSU">
            <a:extLst>
              <a:ext uri="{FF2B5EF4-FFF2-40B4-BE49-F238E27FC236}">
                <a16:creationId xmlns:a16="http://schemas.microsoft.com/office/drawing/2014/main" id="{B023ACBF-5AAD-4C34-89E6-C7613AFB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5235349"/>
            <a:ext cx="1785257" cy="72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3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6855204" cy="455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 Asset Register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Equipment, photocopiers, 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Computers, laptops, whiteboards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Valuation Purposes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Assets bought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be barcoded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C96155-BA90-45CB-92F4-E16DCC5DB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676" y="1578191"/>
            <a:ext cx="2225323" cy="2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1" y="1490591"/>
            <a:ext cx="6855204" cy="384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of Management Confirmation Letter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 with latest information for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Enrolment etc.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Accountant details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GDPR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Signed by the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Chairperson and another Board Member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71E7AEE-1CD0-418B-96ED-1C90D3925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2900" y="1578191"/>
            <a:ext cx="2219099" cy="2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6855204" cy="51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and Expenditure Account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 Statements for all banks accounts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Receipts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Purchase Invoices 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Documents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Projects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 Commissioners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Payroll reports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 Asset Register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Board of Management Confirmation Letter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0196021-498F-4C5F-9249-A2F52C55B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0121" y="2253921"/>
            <a:ext cx="16478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0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7749702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30th  September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board provides all financial information to the external accountant for the school year August 31</a:t>
            </a:r>
            <a:r>
              <a:rPr lang="en-GB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30th  November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draft annual accounts are returned by the accountant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31st December 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Accounts are reviewed and approved by the board and signed by the chairperson and one other board member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28th  February</a:t>
            </a:r>
          </a:p>
          <a:p>
            <a:pPr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Accountant submits the accounts to the FSSU and uploads a pdf copy of the approved annual accounts</a:t>
            </a:r>
          </a:p>
        </p:txBody>
      </p:sp>
    </p:spTree>
    <p:extLst>
      <p:ext uri="{BB962C8B-B14F-4D97-AF65-F5344CB8AC3E}">
        <p14:creationId xmlns:p14="http://schemas.microsoft.com/office/powerpoint/2010/main" val="359781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5F39C6-79DF-4547-9BD5-8D07AF39A81B}"/>
              </a:ext>
            </a:extLst>
          </p:cNvPr>
          <p:cNvSpPr/>
          <p:nvPr/>
        </p:nvSpPr>
        <p:spPr>
          <a:xfrm>
            <a:off x="0" y="-1"/>
            <a:ext cx="9144000" cy="56468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337B2-1459-4D96-8AE5-E6121367A911}"/>
              </a:ext>
            </a:extLst>
          </p:cNvPr>
          <p:cNvSpPr/>
          <p:nvPr/>
        </p:nvSpPr>
        <p:spPr>
          <a:xfrm>
            <a:off x="1" y="1018675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Thank You</a:t>
            </a:r>
          </a:p>
          <a:p>
            <a:pPr algn="ctr"/>
            <a:endParaRPr lang="en-IE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IE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If you have any further questions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please telephone 01 910 4020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Monday-Thursday 9-7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Friday 9-5</a:t>
            </a:r>
          </a:p>
          <a:p>
            <a:pPr algn="ctr"/>
            <a:endParaRPr lang="en-IE" sz="2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</a:rPr>
              <a:t>FSSU Primary  </a:t>
            </a:r>
            <a:r>
              <a:rPr lang="en-I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01 910 4020</a:t>
            </a:r>
          </a:p>
          <a:p>
            <a:pPr algn="ctr"/>
            <a:r>
              <a:rPr lang="en-IE" sz="26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Email</a:t>
            </a:r>
            <a:r>
              <a:rPr lang="en-I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primary@fssu.ie </a:t>
            </a:r>
          </a:p>
          <a:p>
            <a:pPr algn="ctr"/>
            <a:endParaRPr lang="en-IE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C8A6D-EA17-47A8-ADB0-CCF8DD8B48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297" y="5959942"/>
            <a:ext cx="1219200" cy="5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1999" y="1498980"/>
            <a:ext cx="6880371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&amp; Expenditure Account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Bank Reconciliations Complete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Outstanding Cheques Reviewed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of Grants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Categories Reviewed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103035-8A0F-47DE-A4C8-B88F3E6D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2900" y="2130641"/>
            <a:ext cx="2219099" cy="2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1999" y="1498980"/>
            <a:ext cx="6880371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Bank Statements for all School Banks Accounts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Account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Deposit Accounts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Parents Association Bank Account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Credit Card Statements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Petty Cash Account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Construction Bank Account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Meals Bank Account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b="1" dirty="0">
                <a:solidFill>
                  <a:srgbClr val="FF0000"/>
                </a:solidFill>
              </a:rPr>
              <a:t>Bank statements should cover 01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September to 31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August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A103035-8A0F-47DE-A4C8-B88F3E6DC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2900" y="2130641"/>
            <a:ext cx="2219099" cy="2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5613634" cy="4404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Receip</a:t>
            </a:r>
            <a:r>
              <a:rPr lang="en-US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Education Remittances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Generated Income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book rental, insurance, school tours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Fundraising /Donations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Meals / other state funding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I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using payment solutions to collect income provide the report available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b="1" dirty="0" err="1">
                <a:solidFill>
                  <a:srgbClr val="FF0000"/>
                </a:solidFill>
              </a:rPr>
              <a:t>Categorise</a:t>
            </a:r>
            <a:r>
              <a:rPr lang="en-US" b="1" dirty="0">
                <a:solidFill>
                  <a:srgbClr val="FF0000"/>
                </a:solidFill>
              </a:rPr>
              <a:t> all income under the appropriate heading 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3D80CA8-66A0-474B-AA54-24337748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676" y="1578192"/>
            <a:ext cx="2225323" cy="2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7078494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Purchase Invoices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payments should have supporting documentation                 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invoice/receipt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 payments should be filed in order of date paid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 details should be recorded on each invoice / statement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 be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authorised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 the Treasurer and another Board Member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Invoices that relate to current year but not yet paid</a:t>
            </a: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I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light &amp; heat, telephone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9C1B373-A8E2-4591-B573-074F8A057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368" y="409413"/>
            <a:ext cx="13906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4386944" cy="334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Insurance Schedules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3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 Insurance Policy</a:t>
            </a:r>
          </a:p>
          <a:p>
            <a:pPr marL="285750" indent="-285750">
              <a:lnSpc>
                <a:spcPct val="3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Pupil Insurance Policy</a:t>
            </a:r>
          </a:p>
          <a:p>
            <a:pPr marL="285750" indent="-285750">
              <a:lnSpc>
                <a:spcPct val="30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schedule and receipts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DEB46A9-2670-4869-AF68-73C66CB0F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676" y="1578191"/>
            <a:ext cx="2225323" cy="2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6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4386944" cy="4349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Projects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Extension or Refurbishment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Details of Funding provided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Details of cost incurred to date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 payments and amounts due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436252-2C7A-4CCE-A064-5B36413F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2900" y="1578191"/>
            <a:ext cx="2219099" cy="22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6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0827" y="1578192"/>
            <a:ext cx="4386944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Revenue Commissioners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Copy of RCT &amp; VAT Returns and due to be paid including zero returns 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Copy of PAYE/PRSI Returns paid and due to be paid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6DB01AB-4D49-44A1-89AE-FF7F91C32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676" y="1578192"/>
            <a:ext cx="2225323" cy="222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B8B7-15D5-4563-9C94-A28CF68C0348}"/>
              </a:ext>
            </a:extLst>
          </p:cNvPr>
          <p:cNvSpPr/>
          <p:nvPr/>
        </p:nvSpPr>
        <p:spPr>
          <a:xfrm>
            <a:off x="0" y="0"/>
            <a:ext cx="9144000" cy="112122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3EFE0-AD1B-421A-9270-F54268E9C2A7}"/>
              </a:ext>
            </a:extLst>
          </p:cNvPr>
          <p:cNvSpPr txBox="1"/>
          <p:nvPr/>
        </p:nvSpPr>
        <p:spPr>
          <a:xfrm>
            <a:off x="870857" y="302764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Year End Checklist</a:t>
            </a:r>
            <a:endParaRPr lang="en-IE" sz="3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17E97-CAC8-42ED-8329-1B280E1E08E8}"/>
              </a:ext>
            </a:extLst>
          </p:cNvPr>
          <p:cNvSpPr txBox="1"/>
          <p:nvPr/>
        </p:nvSpPr>
        <p:spPr>
          <a:xfrm>
            <a:off x="762000" y="1498980"/>
            <a:ext cx="4386944" cy="2967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r>
              <a:rPr lang="en-US" sz="1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Payroll Reports</a:t>
            </a:r>
          </a:p>
          <a:p>
            <a:pPr>
              <a:lnSpc>
                <a:spcPct val="150000"/>
              </a:lnSpc>
              <a:spcAft>
                <a:spcPts val="800"/>
              </a:spcAft>
              <a:buClr>
                <a:srgbClr val="00B050"/>
              </a:buClr>
              <a:buSzPct val="150000"/>
            </a:pPr>
            <a:endParaRPr lang="en-US" sz="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Gross to Net report for all employees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Amounts due to Revenue</a:t>
            </a:r>
          </a:p>
          <a:p>
            <a:pPr marL="285750" indent="-285750">
              <a:lnSpc>
                <a:spcPct val="250000"/>
              </a:lnSpc>
              <a:spcAft>
                <a:spcPts val="800"/>
              </a:spcAft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Amounts due to staff</a:t>
            </a:r>
            <a:endParaRPr lang="en-I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AF21AD3-7A92-4B08-A72C-AE652A348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6676" y="1584342"/>
            <a:ext cx="2187803" cy="218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446</Words>
  <Application>Microsoft Office PowerPoint</Application>
  <PresentationFormat>On-screen Show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O'Connell</dc:creator>
  <cp:lastModifiedBy>Yvonne White</cp:lastModifiedBy>
  <cp:revision>28</cp:revision>
  <dcterms:created xsi:type="dcterms:W3CDTF">2021-07-05T13:35:35Z</dcterms:created>
  <dcterms:modified xsi:type="dcterms:W3CDTF">2021-07-15T14:19:25Z</dcterms:modified>
</cp:coreProperties>
</file>