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457" r:id="rId2"/>
    <p:sldId id="474" r:id="rId3"/>
    <p:sldId id="473" r:id="rId4"/>
    <p:sldId id="477" r:id="rId5"/>
    <p:sldId id="478" r:id="rId6"/>
    <p:sldId id="479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5639C"/>
    <a:srgbClr val="D4B4CF"/>
    <a:srgbClr val="660066"/>
    <a:srgbClr val="3965B5"/>
    <a:srgbClr val="C1476D"/>
    <a:srgbClr val="800080"/>
    <a:srgbClr val="2B4544"/>
    <a:srgbClr val="426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B144B-5601-4D7B-801C-ACBE8239CFC4}" type="datetimeFigureOut">
              <a:rPr lang="en-IE" smtClean="0"/>
              <a:t>04/11/2020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365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A4690-A469-4159-ABF4-07746C3C771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891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335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983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88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619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804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828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803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82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69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310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23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08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="" xmlns:a16="http://schemas.microsoft.com/office/drawing/2014/main" id="{A088A6A9-CF13-4794-B9D8-60F0341351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9"/>
            <a:ext cx="9274465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CEEC2BD-73F3-470D-A781-67FAD9A1AFA5}"/>
              </a:ext>
            </a:extLst>
          </p:cNvPr>
          <p:cNvSpPr txBox="1"/>
          <p:nvPr/>
        </p:nvSpPr>
        <p:spPr>
          <a:xfrm>
            <a:off x="1609424" y="2357751"/>
            <a:ext cx="57644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5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Portal Import File </a:t>
            </a:r>
            <a:endParaRPr lang="en-IE" sz="45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FD5C82B5-B70D-4479-9506-8F73FF60864B}"/>
              </a:ext>
            </a:extLst>
          </p:cNvPr>
          <p:cNvCxnSpPr/>
          <p:nvPr/>
        </p:nvCxnSpPr>
        <p:spPr>
          <a:xfrm>
            <a:off x="2763672" y="4808277"/>
            <a:ext cx="3695131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5227DFE-C5E1-4369-97F4-358EF9747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174" y="424716"/>
            <a:ext cx="14097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="" xmlns:a16="http://schemas.microsoft.com/office/drawing/2014/main" id="{A088A6A9-CF13-4794-B9D8-60F0341351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0" r="11211"/>
          <a:stretch/>
        </p:blipFill>
        <p:spPr>
          <a:xfrm>
            <a:off x="82378" y="211542"/>
            <a:ext cx="8917316" cy="64870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6E7F491-41B1-4221-AF08-B6646C9FC365}"/>
              </a:ext>
            </a:extLst>
          </p:cNvPr>
          <p:cNvSpPr txBox="1"/>
          <p:nvPr/>
        </p:nvSpPr>
        <p:spPr>
          <a:xfrm>
            <a:off x="1233979" y="1184417"/>
            <a:ext cx="5764427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625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Portal Upload Options</a:t>
            </a:r>
            <a:endParaRPr lang="en-IE" sz="2625" u="sng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5227DFE-C5E1-4369-97F4-358EF9747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969" y="603392"/>
            <a:ext cx="1409700" cy="5810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63419" y="2157292"/>
            <a:ext cx="62252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625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1800" dirty="0" smtClean="0"/>
              <a:t>Portal Files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Option 1 – Portal Manual Import Excel File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Option 2 – Portal COA Import Excel File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6597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99" y="2582690"/>
            <a:ext cx="7063986" cy="404993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0" y="372383"/>
            <a:ext cx="9048750" cy="4479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Option 1 - Portal Manual Import Excel File</a:t>
            </a: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="" xmlns:a16="http://schemas.microsoft.com/office/drawing/2014/main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7763"/>
            <a:ext cx="1111952" cy="452112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1007215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your Trial Balance Report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2057209"/>
            <a:ext cx="8860365" cy="6020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your Trial Balance to positive and negative figures –</a:t>
            </a:r>
          </a:p>
          <a:p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Negative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imports as a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/ Positive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imports as a Debit</a:t>
            </a: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402212" y="2920755"/>
            <a:ext cx="1081826" cy="384709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1493907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‘12345G_Portal_Manual_Import.xlsx’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FSSU website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430" y="3273384"/>
            <a:ext cx="1869873" cy="84896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Option 1 - </a:t>
            </a: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Portal Manual Import Excel 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="" xmlns:a16="http://schemas.microsoft.com/office/drawing/2014/main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7" y="0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292EBF3-68E2-4708-AE05-207A512DCB7B}"/>
              </a:ext>
            </a:extLst>
          </p:cNvPr>
          <p:cNvSpPr/>
          <p:nvPr/>
        </p:nvSpPr>
        <p:spPr>
          <a:xfrm>
            <a:off x="82555" y="637252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938108"/>
            <a:ext cx="8860365" cy="369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and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Balance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specified columns in the </a:t>
            </a:r>
            <a:r>
              <a:rPr lang="en-IE" sz="1600" b="1" dirty="0" smtClean="0"/>
              <a:t>‘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Import’ worksheet</a:t>
            </a: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43945" y="4904584"/>
            <a:ext cx="412124" cy="117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570" y="1228574"/>
            <a:ext cx="782875" cy="365685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529850" y="2896241"/>
            <a:ext cx="955773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Paste</a:t>
            </a:r>
            <a:endParaRPr lang="en-IE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ED5A2F30-4E9F-41EF-9BEE-25D35649BD1D}"/>
              </a:ext>
            </a:extLst>
          </p:cNvPr>
          <p:cNvSpPr/>
          <p:nvPr/>
        </p:nvSpPr>
        <p:spPr>
          <a:xfrm>
            <a:off x="1593170" y="3497611"/>
            <a:ext cx="505012" cy="4485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0082" y="1379216"/>
            <a:ext cx="770992" cy="3512297"/>
          </a:xfrm>
          <a:prstGeom prst="rect">
            <a:avLst/>
          </a:prstGeom>
        </p:spPr>
      </p:pic>
      <p:sp>
        <p:nvSpPr>
          <p:cNvPr id="22" name="Down Arrow 21"/>
          <p:cNvSpPr/>
          <p:nvPr/>
        </p:nvSpPr>
        <p:spPr>
          <a:xfrm>
            <a:off x="5009516" y="4935893"/>
            <a:ext cx="412124" cy="117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</a:t>
            </a:r>
            <a:endParaRPr lang="en-IE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074" y="3265893"/>
            <a:ext cx="1869873" cy="848966"/>
          </a:xfrm>
          <a:prstGeom prst="rect">
            <a:avLst/>
          </a:prstGeom>
        </p:spPr>
      </p:pic>
      <p:sp>
        <p:nvSpPr>
          <p:cNvPr id="24" name="Right Arrow 23"/>
          <p:cNvSpPr/>
          <p:nvPr/>
        </p:nvSpPr>
        <p:spPr>
          <a:xfrm>
            <a:off x="6017494" y="2851861"/>
            <a:ext cx="955773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Paste</a:t>
            </a:r>
            <a:endParaRPr lang="en-IE" dirty="0"/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ED5A2F30-4E9F-41EF-9BEE-25D35649BD1D}"/>
              </a:ext>
            </a:extLst>
          </p:cNvPr>
          <p:cNvSpPr/>
          <p:nvPr/>
        </p:nvSpPr>
        <p:spPr>
          <a:xfrm>
            <a:off x="6037978" y="3460517"/>
            <a:ext cx="505012" cy="4485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7174" y="1338441"/>
            <a:ext cx="990600" cy="44005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7274" y="1351320"/>
            <a:ext cx="904875" cy="4410075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7364831" y="1152794"/>
            <a:ext cx="1382726" cy="103532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Arrow 27"/>
          <p:cNvSpPr/>
          <p:nvPr/>
        </p:nvSpPr>
        <p:spPr>
          <a:xfrm>
            <a:off x="5635565" y="1185360"/>
            <a:ext cx="1908496" cy="847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School Roll No. </a:t>
            </a:r>
            <a:endParaRPr lang="en-IE" dirty="0"/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4" y="6127030"/>
            <a:ext cx="8860365" cy="369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the sample Roll No. with the actual school’s Roll No</a:t>
            </a:r>
            <a:r>
              <a:rPr lang="en-IE" sz="1600" dirty="0" smtClean="0"/>
              <a:t>.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save the file 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="" xmlns:a16="http://schemas.microsoft.com/office/drawing/2014/main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Option </a:t>
            </a: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2 </a:t>
            </a: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- Manual COA Import Excel File</a:t>
            </a: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1402431"/>
            <a:ext cx="8860365" cy="6020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Manually enter Trial Balance amounts into Column B beside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Nominal Code -</a:t>
            </a:r>
          </a:p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Negative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imports as a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/ Positive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imports as a Debit</a:t>
            </a: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1000960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12345G_Portal_COA_Import.xlsx’ from the FSSU website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659" y="3039963"/>
            <a:ext cx="3048000" cy="1381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3198" y="1878193"/>
            <a:ext cx="2419902" cy="4198770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5872766" y="1997275"/>
            <a:ext cx="2269849" cy="412975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Arrow 12"/>
          <p:cNvSpPr/>
          <p:nvPr/>
        </p:nvSpPr>
        <p:spPr>
          <a:xfrm>
            <a:off x="3464683" y="1867969"/>
            <a:ext cx="1908496" cy="847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School Roll. No. </a:t>
            </a:r>
            <a:endParaRPr lang="en-IE" dirty="0"/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2541334"/>
            <a:ext cx="4043666" cy="6020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error message will appear if the wrong number format is entered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97063" y="3235120"/>
            <a:ext cx="2883701" cy="2681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4" y="6127030"/>
            <a:ext cx="8860365" cy="369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the sample Roll No. with the actual school’s Roll No</a:t>
            </a:r>
            <a:r>
              <a:rPr lang="en-IE" sz="1600" dirty="0" smtClean="0"/>
              <a:t>.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save the file 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5331" y="4403702"/>
            <a:ext cx="1343025" cy="1743075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498" y="4445381"/>
            <a:ext cx="1861352" cy="13292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 Nominal Code will highlight and will not import 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3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="" xmlns:a16="http://schemas.microsoft.com/office/drawing/2014/main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Both Import Options – Upload Rules</a:t>
            </a: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1402431"/>
            <a:ext cx="8860365" cy="4065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roll number in Cell B1 does not match the school the file will not import.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1000960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1840953"/>
            <a:ext cx="8860365" cy="13388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 nominal codes in cell A4 to 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A285 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match the following criteria they will highlight and won’t be imported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      Don’t match the nominal code in the Portal 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</a:t>
            </a: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       Nominal code </a:t>
            </a: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 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Alpha</a:t>
            </a: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fr-F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</a:t>
            </a:r>
            <a:r>
              <a:rPr lang="fr-F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 number formats</a:t>
            </a:r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3211738"/>
            <a:ext cx="8860365" cy="584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any amount in cell B4 to B285 does not contain a positive or negative figure it won’t be imported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3796625"/>
            <a:ext cx="8860365" cy="584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Worksheet is not named “Import” the import will not proceed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4344120"/>
            <a:ext cx="8860365" cy="584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imports will overwrite existing portal import with new nominal codes and values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="" xmlns:a16="http://schemas.microsoft.com/office/drawing/2014/main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4838284"/>
            <a:ext cx="8860365" cy="584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the Trial Balance, balances to 0.00 before Import 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/>
          <a:stretch>
            <a:fillRect/>
          </a:stretch>
        </p:blipFill>
        <p:spPr>
          <a:xfrm>
            <a:off x="283334" y="5557806"/>
            <a:ext cx="8432043" cy="731451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5872767" y="5385778"/>
            <a:ext cx="1622738" cy="1079415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77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14239</TotalTime>
  <Words>310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Franklin Gothic Book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O'Connell</dc:creator>
  <cp:lastModifiedBy>Training account</cp:lastModifiedBy>
  <cp:revision>384</cp:revision>
  <cp:lastPrinted>2020-10-21T12:12:34Z</cp:lastPrinted>
  <dcterms:created xsi:type="dcterms:W3CDTF">2018-02-16T12:32:25Z</dcterms:created>
  <dcterms:modified xsi:type="dcterms:W3CDTF">2020-11-04T09:53:59Z</dcterms:modified>
</cp:coreProperties>
</file>