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sldIdLst>
    <p:sldId id="457" r:id="rId2"/>
    <p:sldId id="474" r:id="rId3"/>
    <p:sldId id="473" r:id="rId4"/>
    <p:sldId id="477" r:id="rId5"/>
    <p:sldId id="478" r:id="rId6"/>
    <p:sldId id="479" r:id="rId7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A5639C"/>
    <a:srgbClr val="D4B4CF"/>
    <a:srgbClr val="660066"/>
    <a:srgbClr val="3965B5"/>
    <a:srgbClr val="C1476D"/>
    <a:srgbClr val="800080"/>
    <a:srgbClr val="2B4544"/>
    <a:srgbClr val="426A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DB144B-5601-4D7B-801C-ACBE8239CFC4}" type="datetimeFigureOut">
              <a:rPr lang="en-IE" smtClean="0"/>
              <a:t>04/11/2020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7365"/>
            <a:ext cx="5438775" cy="390904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630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630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A4690-A469-4159-ABF4-07746C3C771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98913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D07-2344-4BCE-9B22-B0B34EB02A1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33355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D07-2344-4BCE-9B22-B0B34EB02A1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59835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D07-2344-4BCE-9B22-B0B34EB02A1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18809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D07-2344-4BCE-9B22-B0B34EB02A1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46197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D07-2344-4BCE-9B22-B0B34EB02A1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98044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D07-2344-4BCE-9B22-B0B34EB02A1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18282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D07-2344-4BCE-9B22-B0B34EB02A1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38033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D07-2344-4BCE-9B22-B0B34EB02A1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88208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D07-2344-4BCE-9B22-B0B34EB02A1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696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D07-2344-4BCE-9B22-B0B34EB02A1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53102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D07-2344-4BCE-9B22-B0B34EB02A1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7237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06D07-2344-4BCE-9B22-B0B34EB02A1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9086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="" xmlns:a16="http://schemas.microsoft.com/office/drawing/2014/main" id="{A088A6A9-CF13-4794-B9D8-60F0341351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89"/>
            <a:ext cx="9274465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DCEEC2BD-73F3-470D-A781-67FAD9A1AFA5}"/>
              </a:ext>
            </a:extLst>
          </p:cNvPr>
          <p:cNvSpPr txBox="1"/>
          <p:nvPr/>
        </p:nvSpPr>
        <p:spPr>
          <a:xfrm>
            <a:off x="1609424" y="2357751"/>
            <a:ext cx="576442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45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Portal Import File </a:t>
            </a:r>
            <a:endParaRPr lang="en-IE" sz="45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FD5C82B5-B70D-4479-9506-8F73FF60864B}"/>
              </a:ext>
            </a:extLst>
          </p:cNvPr>
          <p:cNvCxnSpPr/>
          <p:nvPr/>
        </p:nvCxnSpPr>
        <p:spPr>
          <a:xfrm>
            <a:off x="2763672" y="4808277"/>
            <a:ext cx="3695131" cy="0"/>
          </a:xfrm>
          <a:prstGeom prst="line">
            <a:avLst/>
          </a:prstGeom>
          <a:ln w="5715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15227DFE-C5E1-4369-97F4-358EF97478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2174" y="424716"/>
            <a:ext cx="1409700" cy="58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48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="" xmlns:a16="http://schemas.microsoft.com/office/drawing/2014/main" id="{A088A6A9-CF13-4794-B9D8-60F03413513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10" r="11211"/>
          <a:stretch/>
        </p:blipFill>
        <p:spPr>
          <a:xfrm>
            <a:off x="82378" y="211542"/>
            <a:ext cx="8917316" cy="648709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A6E7F491-41B1-4221-AF08-B6646C9FC365}"/>
              </a:ext>
            </a:extLst>
          </p:cNvPr>
          <p:cNvSpPr txBox="1"/>
          <p:nvPr/>
        </p:nvSpPr>
        <p:spPr>
          <a:xfrm>
            <a:off x="1233979" y="1184417"/>
            <a:ext cx="5764427" cy="496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625" u="sng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Portal Upload Options</a:t>
            </a:r>
            <a:endParaRPr lang="en-IE" sz="2625" u="sng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15227DFE-C5E1-4369-97F4-358EF97478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4969" y="603392"/>
            <a:ext cx="1409700" cy="58102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463419" y="2157292"/>
            <a:ext cx="62252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625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IE" sz="1800" dirty="0" smtClean="0"/>
              <a:t>Portal Files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Option 1 – Portal Manual Import Excel File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Option 2 – Portal COA Import Excel File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lvl="1"/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165976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399" y="2582690"/>
            <a:ext cx="7063986" cy="404993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45E54D38-973D-4835-BB8B-2EADF44C9BE7}"/>
              </a:ext>
            </a:extLst>
          </p:cNvPr>
          <p:cNvSpPr/>
          <p:nvPr/>
        </p:nvSpPr>
        <p:spPr>
          <a:xfrm>
            <a:off x="0" y="-43740"/>
            <a:ext cx="9144000" cy="8640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E0770CD2-2F0F-48F1-AB50-52020E7A5614}"/>
              </a:ext>
            </a:extLst>
          </p:cNvPr>
          <p:cNvSpPr txBox="1">
            <a:spLocks/>
          </p:cNvSpPr>
          <p:nvPr/>
        </p:nvSpPr>
        <p:spPr>
          <a:xfrm>
            <a:off x="0" y="372383"/>
            <a:ext cx="9048750" cy="44790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2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rPr>
              <a:t>Option 1 - Portal Manual Import Excel File</a:t>
            </a:r>
            <a:endParaRPr lang="en-IE" sz="2600" dirty="0">
              <a:solidFill>
                <a:schemeClr val="tx2"/>
              </a:solidFill>
              <a:latin typeface="Arial Black" panose="020B0A040201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12" name="Graphic 11">
            <a:extLst>
              <a:ext uri="{FF2B5EF4-FFF2-40B4-BE49-F238E27FC236}">
                <a16:creationId xmlns="" xmlns:a16="http://schemas.microsoft.com/office/drawing/2014/main" id="{A5C32864-FA9C-4AF0-93D3-02C6BC90E7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-7763"/>
            <a:ext cx="1111952" cy="452112"/>
          </a:xfrm>
          <a:prstGeom prst="rect">
            <a:avLst/>
          </a:prstGeom>
        </p:spPr>
      </p:pic>
      <p:sp>
        <p:nvSpPr>
          <p:cNvPr id="16" name="Title 1">
            <a:extLst>
              <a:ext uri="{FF2B5EF4-FFF2-40B4-BE49-F238E27FC236}">
                <a16:creationId xmlns="" xmlns:a16="http://schemas.microsoft.com/office/drawing/2014/main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200024" y="1007215"/>
            <a:ext cx="8860365" cy="4151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Run your Trial Balance Report  </a:t>
            </a:r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6292EBF3-68E2-4708-AE05-207A512DCB7B}"/>
              </a:ext>
            </a:extLst>
          </p:cNvPr>
          <p:cNvSpPr/>
          <p:nvPr/>
        </p:nvSpPr>
        <p:spPr>
          <a:xfrm>
            <a:off x="176746" y="5950703"/>
            <a:ext cx="873865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</a:t>
            </a:r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itle 1">
            <a:extLst>
              <a:ext uri="{FF2B5EF4-FFF2-40B4-BE49-F238E27FC236}">
                <a16:creationId xmlns="" xmlns:a16="http://schemas.microsoft.com/office/drawing/2014/main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200024" y="2057209"/>
            <a:ext cx="8860365" cy="60202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Adjust your Trial Balance to positive and negative figures –</a:t>
            </a:r>
          </a:p>
          <a:p>
            <a:r>
              <a:rPr lang="en-IE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Negative </a:t>
            </a:r>
            <a:r>
              <a:rPr lang="en-IE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 imports as a </a:t>
            </a:r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Credit / Positive </a:t>
            </a:r>
            <a:r>
              <a:rPr lang="en-IE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 imports as a Debit</a:t>
            </a:r>
          </a:p>
          <a:p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IE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6402212" y="2920755"/>
            <a:ext cx="1081826" cy="3847093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FFFF0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2" name="Title 1">
            <a:extLst>
              <a:ext uri="{FF2B5EF4-FFF2-40B4-BE49-F238E27FC236}">
                <a16:creationId xmlns="" xmlns:a16="http://schemas.microsoft.com/office/drawing/2014/main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188386" y="1493907"/>
            <a:ext cx="8860365" cy="4151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Download </a:t>
            </a:r>
            <a:r>
              <a:rPr lang="en-IE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‘12345G_Portal_Manual_Import.xlsx’ </a:t>
            </a:r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the FSSU website</a:t>
            </a:r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93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3430" y="3273384"/>
            <a:ext cx="1869873" cy="84896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45E54D38-973D-4835-BB8B-2EADF44C9BE7}"/>
              </a:ext>
            </a:extLst>
          </p:cNvPr>
          <p:cNvSpPr/>
          <p:nvPr/>
        </p:nvSpPr>
        <p:spPr>
          <a:xfrm>
            <a:off x="0" y="-43740"/>
            <a:ext cx="9144000" cy="8640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E0770CD2-2F0F-48F1-AB50-52020E7A5614}"/>
              </a:ext>
            </a:extLst>
          </p:cNvPr>
          <p:cNvSpPr txBox="1">
            <a:spLocks/>
          </p:cNvSpPr>
          <p:nvPr/>
        </p:nvSpPr>
        <p:spPr>
          <a:xfrm>
            <a:off x="188386" y="321333"/>
            <a:ext cx="8526992" cy="4485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2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rPr>
              <a:t>Option 1 - </a:t>
            </a:r>
            <a:r>
              <a:rPr lang="en-US" sz="2600" dirty="0">
                <a:solidFill>
                  <a:schemeClr val="tx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Portal Manual Import Excel </a:t>
            </a:r>
            <a:endParaRPr lang="en-US" sz="2600" dirty="0">
              <a:solidFill>
                <a:schemeClr val="tx2"/>
              </a:solidFill>
              <a:latin typeface="Arial Black" panose="020B0A04020102020204" pitchFamily="34" charset="0"/>
              <a:ea typeface="+mj-ea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E" sz="2600" dirty="0">
              <a:solidFill>
                <a:schemeClr val="tx2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Graphic 11">
            <a:extLst>
              <a:ext uri="{FF2B5EF4-FFF2-40B4-BE49-F238E27FC236}">
                <a16:creationId xmlns="" xmlns:a16="http://schemas.microsoft.com/office/drawing/2014/main" id="{A5C32864-FA9C-4AF0-93D3-02C6BC90E7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027" y="0"/>
            <a:ext cx="1111952" cy="452112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6292EBF3-68E2-4708-AE05-207A512DCB7B}"/>
              </a:ext>
            </a:extLst>
          </p:cNvPr>
          <p:cNvSpPr/>
          <p:nvPr/>
        </p:nvSpPr>
        <p:spPr>
          <a:xfrm>
            <a:off x="82555" y="6372523"/>
            <a:ext cx="873865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</a:t>
            </a:r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itle 1">
            <a:extLst>
              <a:ext uri="{FF2B5EF4-FFF2-40B4-BE49-F238E27FC236}">
                <a16:creationId xmlns="" xmlns:a16="http://schemas.microsoft.com/office/drawing/2014/main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283635" y="938108"/>
            <a:ext cx="8860365" cy="3695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 and </a:t>
            </a:r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paste </a:t>
            </a:r>
            <a:r>
              <a:rPr lang="en-IE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Trial Balance </a:t>
            </a:r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into </a:t>
            </a:r>
            <a:r>
              <a:rPr lang="en-IE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specified columns in the </a:t>
            </a:r>
            <a:r>
              <a:rPr lang="en-IE" sz="1600" b="1" dirty="0" smtClean="0"/>
              <a:t>‘</a:t>
            </a:r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Import’ worksheet</a:t>
            </a:r>
          </a:p>
          <a:p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IE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own Arrow 2"/>
          <p:cNvSpPr/>
          <p:nvPr/>
        </p:nvSpPr>
        <p:spPr>
          <a:xfrm>
            <a:off x="443945" y="4904584"/>
            <a:ext cx="412124" cy="11719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Copy</a:t>
            </a:r>
            <a:endParaRPr lang="en-IE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8570" y="1228574"/>
            <a:ext cx="782875" cy="3656850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1529850" y="2896241"/>
            <a:ext cx="955773" cy="3863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Paste</a:t>
            </a:r>
            <a:endParaRPr lang="en-IE" dirty="0"/>
          </a:p>
        </p:txBody>
      </p:sp>
      <p:sp>
        <p:nvSpPr>
          <p:cNvPr id="18" name="Oval 17">
            <a:extLst>
              <a:ext uri="{FF2B5EF4-FFF2-40B4-BE49-F238E27FC236}">
                <a16:creationId xmlns="" xmlns:a16="http://schemas.microsoft.com/office/drawing/2014/main" id="{ED5A2F30-4E9F-41EF-9BEE-25D35649BD1D}"/>
              </a:ext>
            </a:extLst>
          </p:cNvPr>
          <p:cNvSpPr/>
          <p:nvPr/>
        </p:nvSpPr>
        <p:spPr>
          <a:xfrm>
            <a:off x="1593170" y="3497611"/>
            <a:ext cx="505012" cy="4485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bg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30082" y="1379216"/>
            <a:ext cx="770992" cy="3512297"/>
          </a:xfrm>
          <a:prstGeom prst="rect">
            <a:avLst/>
          </a:prstGeom>
        </p:spPr>
      </p:pic>
      <p:sp>
        <p:nvSpPr>
          <p:cNvPr id="22" name="Down Arrow 21"/>
          <p:cNvSpPr/>
          <p:nvPr/>
        </p:nvSpPr>
        <p:spPr>
          <a:xfrm>
            <a:off x="5009516" y="4935893"/>
            <a:ext cx="412124" cy="11719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Copy</a:t>
            </a:r>
            <a:endParaRPr lang="en-IE" dirty="0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1074" y="3265893"/>
            <a:ext cx="1869873" cy="848966"/>
          </a:xfrm>
          <a:prstGeom prst="rect">
            <a:avLst/>
          </a:prstGeom>
        </p:spPr>
      </p:pic>
      <p:sp>
        <p:nvSpPr>
          <p:cNvPr id="24" name="Right Arrow 23"/>
          <p:cNvSpPr/>
          <p:nvPr/>
        </p:nvSpPr>
        <p:spPr>
          <a:xfrm>
            <a:off x="6017494" y="2851861"/>
            <a:ext cx="955773" cy="3863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Paste</a:t>
            </a:r>
            <a:endParaRPr lang="en-IE" dirty="0"/>
          </a:p>
        </p:txBody>
      </p:sp>
      <p:sp>
        <p:nvSpPr>
          <p:cNvPr id="25" name="Oval 24">
            <a:extLst>
              <a:ext uri="{FF2B5EF4-FFF2-40B4-BE49-F238E27FC236}">
                <a16:creationId xmlns="" xmlns:a16="http://schemas.microsoft.com/office/drawing/2014/main" id="{ED5A2F30-4E9F-41EF-9BEE-25D35649BD1D}"/>
              </a:ext>
            </a:extLst>
          </p:cNvPr>
          <p:cNvSpPr/>
          <p:nvPr/>
        </p:nvSpPr>
        <p:spPr>
          <a:xfrm>
            <a:off x="6037978" y="3460517"/>
            <a:ext cx="505012" cy="4485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bg1"/>
              </a:solidFill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17174" y="1338441"/>
            <a:ext cx="990600" cy="440055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87274" y="1351320"/>
            <a:ext cx="904875" cy="4410075"/>
          </a:xfrm>
          <a:prstGeom prst="rect">
            <a:avLst/>
          </a:prstGeom>
        </p:spPr>
      </p:pic>
      <p:sp>
        <p:nvSpPr>
          <p:cNvPr id="30" name="Oval 29"/>
          <p:cNvSpPr/>
          <p:nvPr/>
        </p:nvSpPr>
        <p:spPr>
          <a:xfrm>
            <a:off x="7364831" y="1152794"/>
            <a:ext cx="1382726" cy="1035321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FFFF0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8" name="Right Arrow 27"/>
          <p:cNvSpPr/>
          <p:nvPr/>
        </p:nvSpPr>
        <p:spPr>
          <a:xfrm>
            <a:off x="5635565" y="1185360"/>
            <a:ext cx="1908496" cy="8479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Input School Roll No. </a:t>
            </a:r>
            <a:endParaRPr lang="en-IE" dirty="0"/>
          </a:p>
        </p:txBody>
      </p:sp>
      <p:sp>
        <p:nvSpPr>
          <p:cNvPr id="26" name="Title 1">
            <a:extLst>
              <a:ext uri="{FF2B5EF4-FFF2-40B4-BE49-F238E27FC236}">
                <a16:creationId xmlns="" xmlns:a16="http://schemas.microsoft.com/office/drawing/2014/main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283634" y="6127030"/>
            <a:ext cx="8860365" cy="3695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Replace the sample Roll No. with the actual school’s Roll No</a:t>
            </a:r>
            <a:r>
              <a:rPr lang="en-IE" sz="1600" dirty="0" smtClean="0"/>
              <a:t>.</a:t>
            </a:r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save the file </a:t>
            </a:r>
            <a:endParaRPr lang="en-IE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64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phic 11">
            <a:extLst>
              <a:ext uri="{FF2B5EF4-FFF2-40B4-BE49-F238E27FC236}">
                <a16:creationId xmlns="" xmlns:a16="http://schemas.microsoft.com/office/drawing/2014/main" id="{A5C32864-FA9C-4AF0-93D3-02C6BC90E7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03448" y="119063"/>
            <a:ext cx="1111952" cy="45211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45E54D38-973D-4835-BB8B-2EADF44C9BE7}"/>
              </a:ext>
            </a:extLst>
          </p:cNvPr>
          <p:cNvSpPr/>
          <p:nvPr/>
        </p:nvSpPr>
        <p:spPr>
          <a:xfrm>
            <a:off x="0" y="-43740"/>
            <a:ext cx="9144000" cy="8640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E0770CD2-2F0F-48F1-AB50-52020E7A5614}"/>
              </a:ext>
            </a:extLst>
          </p:cNvPr>
          <p:cNvSpPr txBox="1">
            <a:spLocks/>
          </p:cNvSpPr>
          <p:nvPr/>
        </p:nvSpPr>
        <p:spPr>
          <a:xfrm>
            <a:off x="188386" y="321333"/>
            <a:ext cx="8526992" cy="4485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2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rPr>
              <a:t>Option </a:t>
            </a:r>
            <a:r>
              <a:rPr lang="en-US" sz="2600" dirty="0" smtClean="0">
                <a:solidFill>
                  <a:schemeClr val="tx2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rPr>
              <a:t>2 </a:t>
            </a:r>
            <a:r>
              <a:rPr lang="en-US" sz="2600" dirty="0">
                <a:solidFill>
                  <a:schemeClr val="tx2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rPr>
              <a:t>- Manual COA Import Excel File</a:t>
            </a:r>
            <a:endParaRPr lang="en-IE" sz="2600" dirty="0">
              <a:solidFill>
                <a:schemeClr val="tx2"/>
              </a:solidFill>
              <a:latin typeface="Arial Black" panose="020B0A040201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6292EBF3-68E2-4708-AE05-207A512DCB7B}"/>
              </a:ext>
            </a:extLst>
          </p:cNvPr>
          <p:cNvSpPr/>
          <p:nvPr/>
        </p:nvSpPr>
        <p:spPr>
          <a:xfrm>
            <a:off x="176746" y="5950703"/>
            <a:ext cx="873865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</a:t>
            </a:r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itle 1">
            <a:extLst>
              <a:ext uri="{FF2B5EF4-FFF2-40B4-BE49-F238E27FC236}">
                <a16:creationId xmlns="" xmlns:a16="http://schemas.microsoft.com/office/drawing/2014/main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188386" y="1402431"/>
            <a:ext cx="8860365" cy="60202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Manually enter Trial Balance amounts into Column B beside </a:t>
            </a:r>
            <a:r>
              <a:rPr lang="en-IE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Nominal Code -</a:t>
            </a:r>
          </a:p>
          <a:p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Negative </a:t>
            </a:r>
            <a:r>
              <a:rPr lang="en-IE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 imports as a </a:t>
            </a:r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Credit / Positive </a:t>
            </a:r>
            <a:r>
              <a:rPr lang="en-IE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 imports as a Debit</a:t>
            </a:r>
          </a:p>
          <a:p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IE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itle 1">
            <a:extLst>
              <a:ext uri="{FF2B5EF4-FFF2-40B4-BE49-F238E27FC236}">
                <a16:creationId xmlns="" xmlns:a16="http://schemas.microsoft.com/office/drawing/2014/main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188386" y="1000960"/>
            <a:ext cx="8860365" cy="4151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Download </a:t>
            </a:r>
            <a:r>
              <a:rPr lang="en-IE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12345G_Portal_COA_Import.xlsx’ from the FSSU website</a:t>
            </a:r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6659" y="3039963"/>
            <a:ext cx="3048000" cy="13811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33198" y="1878193"/>
            <a:ext cx="2419902" cy="4198770"/>
          </a:xfrm>
          <a:prstGeom prst="rect">
            <a:avLst/>
          </a:prstGeom>
        </p:spPr>
      </p:pic>
      <p:sp>
        <p:nvSpPr>
          <p:cNvPr id="31" name="Oval 30"/>
          <p:cNvSpPr/>
          <p:nvPr/>
        </p:nvSpPr>
        <p:spPr>
          <a:xfrm>
            <a:off x="5872766" y="1997275"/>
            <a:ext cx="2269849" cy="4129755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FFFF0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ight Arrow 12"/>
          <p:cNvSpPr/>
          <p:nvPr/>
        </p:nvSpPr>
        <p:spPr>
          <a:xfrm>
            <a:off x="3464683" y="1867969"/>
            <a:ext cx="1908496" cy="8479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Input School Roll. No. </a:t>
            </a:r>
            <a:endParaRPr lang="en-IE" dirty="0"/>
          </a:p>
        </p:txBody>
      </p:sp>
      <p:sp>
        <p:nvSpPr>
          <p:cNvPr id="14" name="Title 1">
            <a:extLst>
              <a:ext uri="{FF2B5EF4-FFF2-40B4-BE49-F238E27FC236}">
                <a16:creationId xmlns="" xmlns:a16="http://schemas.microsoft.com/office/drawing/2014/main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188386" y="2541334"/>
            <a:ext cx="4043666" cy="60202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error message will appear if the wrong number format is entered</a:t>
            </a:r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IE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997063" y="3235120"/>
            <a:ext cx="2883701" cy="26819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1">
            <a:extLst>
              <a:ext uri="{FF2B5EF4-FFF2-40B4-BE49-F238E27FC236}">
                <a16:creationId xmlns="" xmlns:a16="http://schemas.microsoft.com/office/drawing/2014/main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283634" y="6127030"/>
            <a:ext cx="8860365" cy="3695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Replace the sample Roll No. with the actual school’s Roll No</a:t>
            </a:r>
            <a:r>
              <a:rPr lang="en-IE" sz="1600" dirty="0" smtClean="0"/>
              <a:t>.</a:t>
            </a:r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save the file </a:t>
            </a:r>
            <a:endParaRPr lang="en-IE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05331" y="4403702"/>
            <a:ext cx="1343025" cy="1743075"/>
          </a:xfrm>
          <a:prstGeom prst="rect">
            <a:avLst/>
          </a:prstGeom>
        </p:spPr>
      </p:pic>
      <p:sp>
        <p:nvSpPr>
          <p:cNvPr id="17" name="Title 1">
            <a:extLst>
              <a:ext uri="{FF2B5EF4-FFF2-40B4-BE49-F238E27FC236}">
                <a16:creationId xmlns:a16="http://schemas.microsoft.com/office/drawing/2014/main" xmlns="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283498" y="4445381"/>
            <a:ext cx="1861352" cy="13292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Invalid Nominal Code will highlight and will not import </a:t>
            </a:r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IE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36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phic 11">
            <a:extLst>
              <a:ext uri="{FF2B5EF4-FFF2-40B4-BE49-F238E27FC236}">
                <a16:creationId xmlns="" xmlns:a16="http://schemas.microsoft.com/office/drawing/2014/main" id="{A5C32864-FA9C-4AF0-93D3-02C6BC90E7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03448" y="119063"/>
            <a:ext cx="1111952" cy="45211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45E54D38-973D-4835-BB8B-2EADF44C9BE7}"/>
              </a:ext>
            </a:extLst>
          </p:cNvPr>
          <p:cNvSpPr/>
          <p:nvPr/>
        </p:nvSpPr>
        <p:spPr>
          <a:xfrm>
            <a:off x="0" y="-43740"/>
            <a:ext cx="9144000" cy="8640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E0770CD2-2F0F-48F1-AB50-52020E7A5614}"/>
              </a:ext>
            </a:extLst>
          </p:cNvPr>
          <p:cNvSpPr txBox="1">
            <a:spLocks/>
          </p:cNvSpPr>
          <p:nvPr/>
        </p:nvSpPr>
        <p:spPr>
          <a:xfrm>
            <a:off x="188386" y="321333"/>
            <a:ext cx="8526992" cy="4485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2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rPr>
              <a:t>Both Import Options – Upload Rules</a:t>
            </a:r>
            <a:endParaRPr lang="en-IE" sz="2600" dirty="0">
              <a:solidFill>
                <a:schemeClr val="tx2"/>
              </a:solidFill>
              <a:latin typeface="Arial Black" panose="020B0A040201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6292EBF3-68E2-4708-AE05-207A512DCB7B}"/>
              </a:ext>
            </a:extLst>
          </p:cNvPr>
          <p:cNvSpPr/>
          <p:nvPr/>
        </p:nvSpPr>
        <p:spPr>
          <a:xfrm>
            <a:off x="176746" y="5950703"/>
            <a:ext cx="873865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</a:t>
            </a:r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itle 1">
            <a:extLst>
              <a:ext uri="{FF2B5EF4-FFF2-40B4-BE49-F238E27FC236}">
                <a16:creationId xmlns="" xmlns:a16="http://schemas.microsoft.com/office/drawing/2014/main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188386" y="1402431"/>
            <a:ext cx="8860365" cy="4065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roll number in Cell B1 does not match the school the file will not import.	</a:t>
            </a:r>
            <a:endParaRPr lang="en-IE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itle 1">
            <a:extLst>
              <a:ext uri="{FF2B5EF4-FFF2-40B4-BE49-F238E27FC236}">
                <a16:creationId xmlns="" xmlns:a16="http://schemas.microsoft.com/office/drawing/2014/main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188386" y="1000960"/>
            <a:ext cx="8860365" cy="4151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endParaRPr lang="en-IE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="" xmlns:a16="http://schemas.microsoft.com/office/drawing/2014/main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188386" y="1840953"/>
            <a:ext cx="8860365" cy="13388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 nominal codes in cell A4 to </a:t>
            </a:r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A285 </a:t>
            </a:r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don’t match the following criteria they will highlight and won’t be imported</a:t>
            </a:r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1</a:t>
            </a:r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       Don’t match the nominal code in the Portal </a:t>
            </a:r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COA</a:t>
            </a:r>
          </a:p>
          <a:p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       Nominal code </a:t>
            </a:r>
            <a:r>
              <a:rPr lang="fr-FR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contains </a:t>
            </a:r>
            <a:r>
              <a:rPr lang="fr-FR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fr-FR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Alpha</a:t>
            </a:r>
          </a:p>
          <a:p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fr-FR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 </a:t>
            </a:r>
            <a:r>
              <a:rPr lang="fr-FR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Invalid number formats</a:t>
            </a:r>
            <a:endParaRPr lang="en-US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IE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="" xmlns:a16="http://schemas.microsoft.com/office/drawing/2014/main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188386" y="3211738"/>
            <a:ext cx="8860365" cy="584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any amount in cell B4 to B285 does not contain a positive or negative figure it won’t be imported</a:t>
            </a:r>
            <a:endParaRPr lang="en-IE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="" xmlns:a16="http://schemas.microsoft.com/office/drawing/2014/main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188386" y="3796625"/>
            <a:ext cx="8860365" cy="584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Worksheet is not named “Import” the import will not proceed</a:t>
            </a:r>
            <a:endParaRPr lang="en-IE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="" xmlns:a16="http://schemas.microsoft.com/office/drawing/2014/main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188386" y="4344120"/>
            <a:ext cx="8860365" cy="584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imports will overwrite existing portal import with new nominal codes and values</a:t>
            </a:r>
            <a:endParaRPr lang="en-IE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="" xmlns:a16="http://schemas.microsoft.com/office/drawing/2014/main" id="{3DC890C9-A563-4027-9B41-F376DF0B1C9C}"/>
              </a:ext>
            </a:extLst>
          </p:cNvPr>
          <p:cNvSpPr txBox="1">
            <a:spLocks/>
          </p:cNvSpPr>
          <p:nvPr/>
        </p:nvSpPr>
        <p:spPr>
          <a:xfrm>
            <a:off x="188386" y="4838284"/>
            <a:ext cx="8860365" cy="584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Ensure the Trial Balance, balances to 0.00 before Import </a:t>
            </a:r>
            <a:endParaRPr lang="en-IE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/>
          <p:cNvPicPr/>
          <p:nvPr/>
        </p:nvPicPr>
        <p:blipFill>
          <a:blip r:embed="rId4"/>
          <a:stretch>
            <a:fillRect/>
          </a:stretch>
        </p:blipFill>
        <p:spPr>
          <a:xfrm>
            <a:off x="283334" y="5557806"/>
            <a:ext cx="8432043" cy="731451"/>
          </a:xfrm>
          <a:prstGeom prst="rect">
            <a:avLst/>
          </a:prstGeom>
        </p:spPr>
      </p:pic>
      <p:sp>
        <p:nvSpPr>
          <p:cNvPr id="20" name="Oval 19"/>
          <p:cNvSpPr/>
          <p:nvPr/>
        </p:nvSpPr>
        <p:spPr>
          <a:xfrm>
            <a:off x="5872767" y="5385778"/>
            <a:ext cx="1622738" cy="1079415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FFFF0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5774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14239</TotalTime>
  <Words>310</Words>
  <Application>Microsoft Office PowerPoint</Application>
  <PresentationFormat>On-screen Show (4:3)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Franklin Gothic Book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O'Connell</dc:creator>
  <cp:lastModifiedBy>Training account</cp:lastModifiedBy>
  <cp:revision>384</cp:revision>
  <cp:lastPrinted>2020-10-21T12:12:34Z</cp:lastPrinted>
  <dcterms:created xsi:type="dcterms:W3CDTF">2018-02-16T12:32:25Z</dcterms:created>
  <dcterms:modified xsi:type="dcterms:W3CDTF">2020-11-04T09:53:59Z</dcterms:modified>
</cp:coreProperties>
</file>