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457" r:id="rId2"/>
    <p:sldId id="474" r:id="rId3"/>
    <p:sldId id="473" r:id="rId4"/>
    <p:sldId id="477" r:id="rId5"/>
    <p:sldId id="478" r:id="rId6"/>
    <p:sldId id="481" r:id="rId7"/>
    <p:sldId id="480" r:id="rId8"/>
    <p:sldId id="482" r:id="rId9"/>
    <p:sldId id="484" r:id="rId10"/>
    <p:sldId id="485" r:id="rId11"/>
    <p:sldId id="487" r:id="rId12"/>
    <p:sldId id="489" r:id="rId13"/>
    <p:sldId id="490" r:id="rId14"/>
    <p:sldId id="488" r:id="rId15"/>
    <p:sldId id="491" r:id="rId1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5639C"/>
    <a:srgbClr val="D4B4CF"/>
    <a:srgbClr val="660066"/>
    <a:srgbClr val="3965B5"/>
    <a:srgbClr val="C1476D"/>
    <a:srgbClr val="800080"/>
    <a:srgbClr val="2B4544"/>
    <a:srgbClr val="426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B144B-5601-4D7B-801C-ACBE8239CFC4}" type="datetimeFigureOut">
              <a:rPr lang="en-IE" smtClean="0"/>
              <a:t>04/11/2020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365"/>
            <a:ext cx="5438775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A4690-A469-4159-ABF4-07746C3C771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8913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335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983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880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619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804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828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803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820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69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310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23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08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.png"/><Relationship Id="rId7" Type="http://schemas.openxmlformats.org/officeDocument/2006/relationships/image" Target="../media/image2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xmlns="" id="{A088A6A9-CF13-4794-B9D8-60F0341351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9"/>
            <a:ext cx="9274465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CEEC2BD-73F3-470D-A781-67FAD9A1AFA5}"/>
              </a:ext>
            </a:extLst>
          </p:cNvPr>
          <p:cNvSpPr txBox="1"/>
          <p:nvPr/>
        </p:nvSpPr>
        <p:spPr>
          <a:xfrm>
            <a:off x="1686697" y="1430456"/>
            <a:ext cx="576442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500" dirty="0">
                <a:solidFill>
                  <a:schemeClr val="bg1"/>
                </a:solidFill>
                <a:latin typeface="Franklin Gothic Book" panose="020B0503020102020204" pitchFamily="34" charset="0"/>
              </a:rPr>
              <a:t>Using the</a:t>
            </a:r>
          </a:p>
          <a:p>
            <a:pPr algn="ctr"/>
            <a:r>
              <a:rPr lang="en-IE" sz="45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Accountant Report Template</a:t>
            </a:r>
            <a:endParaRPr lang="en-IE" sz="45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D5C82B5-B70D-4479-9506-8F73FF60864B}"/>
              </a:ext>
            </a:extLst>
          </p:cNvPr>
          <p:cNvCxnSpPr/>
          <p:nvPr/>
        </p:nvCxnSpPr>
        <p:spPr>
          <a:xfrm>
            <a:off x="2763672" y="4808277"/>
            <a:ext cx="3695131" cy="0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5227DFE-C5E1-4369-97F4-358EF9747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174" y="424716"/>
            <a:ext cx="140970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8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97" y="4107442"/>
            <a:ext cx="6248400" cy="2390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797" y="1474913"/>
            <a:ext cx="5665699" cy="281292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Step 1 – Import from Manual System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134959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 Sheet and Detailed Balance Sheet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populate automatically on import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88386" y="1608872"/>
            <a:ext cx="7289141" cy="5138669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76746" y="3328683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58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253" y="2387631"/>
            <a:ext cx="5753100" cy="343852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Step 1 – Import from Manual System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134959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Report to Parents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populate automatically on import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88386" y="1725769"/>
            <a:ext cx="7289141" cy="5021772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76746" y="3328683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22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42" y="3276187"/>
            <a:ext cx="6634270" cy="338121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298" y="1416676"/>
            <a:ext cx="6517214" cy="276153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Admin – FSSU Main Menu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134959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to Hide / Unhide rows with 0.00 values to </a:t>
            </a:r>
            <a:r>
              <a:rPr lang="en-US" sz="1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customise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condense the template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88386" y="1608872"/>
            <a:ext cx="7289141" cy="5138669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3308326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177307" y="1416676"/>
            <a:ext cx="2626141" cy="1609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8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586" y="4112661"/>
            <a:ext cx="6257925" cy="202882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Admin – FSSU Main Menu 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25004" y="3745048"/>
            <a:ext cx="6729508" cy="2887572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76746" y="3328683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855652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Hide button to hide rows with 0.00 values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9599" y="855652"/>
            <a:ext cx="2409825" cy="38100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1409067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 appears asking if you want to run the routine – Yes to run / No to exit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964" y="1840007"/>
            <a:ext cx="3086100" cy="1438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63924" y="1960561"/>
            <a:ext cx="2095500" cy="1266825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4069283" y="1937884"/>
            <a:ext cx="1880316" cy="4732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Routine has ran - Click Ok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3443929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file is now </a:t>
            </a:r>
            <a:r>
              <a:rPr lang="en-US" sz="1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customised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0.00 values hidden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12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51" y="4741027"/>
            <a:ext cx="6562725" cy="120967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Steps 2a and 2b – Create PDF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134959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button to create a standard PDF 	              or PDF with Cashflow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88387" y="4305554"/>
            <a:ext cx="8054092" cy="2121004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3341561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3817" y="1113426"/>
            <a:ext cx="1017282" cy="3251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4884" y="1084558"/>
            <a:ext cx="1289116" cy="35837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649447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 appears asking if you want to run the routine – Yes to run / No to exit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575" y="2080387"/>
            <a:ext cx="3086100" cy="1438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22458" y="2188898"/>
            <a:ext cx="3648075" cy="1276350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3743443" y="2132155"/>
            <a:ext cx="1416877" cy="833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Routine has ran - Click Ok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3841467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PDF appears on your screen and a copy will be saved in your current directory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138" y="4656523"/>
            <a:ext cx="5848350" cy="138112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Steps 3 – Create Portal File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134959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button to create Portal Import File	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68388" y="4286583"/>
            <a:ext cx="6843781" cy="2121004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3341561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649447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 appears asking if you want to run the routine – Yes to run / No to exit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3920826" y="2115032"/>
            <a:ext cx="1416877" cy="833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Routine has ran - Click Ok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3841467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Portal Excel File has been saved in your current directory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0670" y="1120453"/>
            <a:ext cx="942975" cy="3771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8388" y="2078770"/>
            <a:ext cx="3590925" cy="14192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65649" y="2235204"/>
            <a:ext cx="37623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7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xmlns="" id="{A088A6A9-CF13-4794-B9D8-60F0341351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0" r="11211"/>
          <a:stretch/>
        </p:blipFill>
        <p:spPr>
          <a:xfrm>
            <a:off x="82378" y="211542"/>
            <a:ext cx="8917316" cy="64870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6E7F491-41B1-4221-AF08-B6646C9FC365}"/>
              </a:ext>
            </a:extLst>
          </p:cNvPr>
          <p:cNvSpPr txBox="1"/>
          <p:nvPr/>
        </p:nvSpPr>
        <p:spPr>
          <a:xfrm>
            <a:off x="1233979" y="1184417"/>
            <a:ext cx="5764427" cy="496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625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Accountant Report</a:t>
            </a:r>
            <a:endParaRPr lang="en-IE" sz="2625" u="s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5227DFE-C5E1-4369-97F4-358EF9747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969" y="603392"/>
            <a:ext cx="1409700" cy="5810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84969" y="2157292"/>
            <a:ext cx="61552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625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1800" dirty="0" smtClean="0"/>
              <a:t>Import Trial Balance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Option 1 - Manual Import Excel File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Option 2 - Manual 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COA </a:t>
            </a:r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Import Excel File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1"/>
            <a:endParaRPr lang="en-IE" dirty="0" smtClean="0"/>
          </a:p>
          <a:p>
            <a:pPr marL="285750" indent="-285750" algn="l">
              <a:buFont typeface="+mj-lt"/>
              <a:buAutoNum type="arabicPeriod"/>
            </a:pPr>
            <a:endParaRPr lang="en-I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/>
              <a:t>Input Comparisons for Previous Year</a:t>
            </a:r>
          </a:p>
          <a:p>
            <a:pPr algn="l"/>
            <a:endParaRPr lang="en-I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/>
              <a:t>Hide Rows with </a:t>
            </a:r>
            <a:r>
              <a:rPr lang="en-US" sz="1800" dirty="0"/>
              <a:t>Z</a:t>
            </a:r>
            <a:r>
              <a:rPr lang="en-US" sz="1800" dirty="0" smtClean="0"/>
              <a:t>ero Values</a:t>
            </a:r>
            <a:endParaRPr lang="en-IE" sz="1800" dirty="0" smtClean="0"/>
          </a:p>
          <a:p>
            <a:pPr algn="l"/>
            <a:endParaRPr lang="en-I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1800" dirty="0" smtClean="0"/>
              <a:t>Create PDF Document </a:t>
            </a:r>
          </a:p>
          <a:p>
            <a:pPr algn="l"/>
            <a:endParaRPr lang="en-IE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1800" dirty="0" smtClean="0"/>
              <a:t>Create Portal File </a:t>
            </a:r>
          </a:p>
        </p:txBody>
      </p:sp>
    </p:spTree>
    <p:extLst>
      <p:ext uri="{BB962C8B-B14F-4D97-AF65-F5344CB8AC3E}">
        <p14:creationId xmlns:p14="http://schemas.microsoft.com/office/powerpoint/2010/main" val="165976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Option 1 - Manual Import Excel File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1007215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 your Trial Balance Report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2057209"/>
            <a:ext cx="8860365" cy="6020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 your Trial Balance to positive and negative figures –</a:t>
            </a:r>
          </a:p>
          <a:p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Negative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imports as a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 / Positive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imports as a Debit</a:t>
            </a: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943" y="2955507"/>
            <a:ext cx="5962650" cy="3333750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5924281" y="2698835"/>
            <a:ext cx="1081826" cy="3847093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1493907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IE" sz="1600" b="1" dirty="0"/>
              <a:t>‘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Accounts Manual_Import.xlsx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from the FSSU website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9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430" y="3661256"/>
            <a:ext cx="1869873" cy="84896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Option 1 - Manual Import Excel File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37244" y="5775914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185360"/>
            <a:ext cx="8860365" cy="6020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and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Balance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specified columns in the </a:t>
            </a:r>
            <a:r>
              <a:rPr lang="en-IE" sz="1600" b="1" dirty="0" smtClean="0"/>
              <a:t>‘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Import’ worksheet</a:t>
            </a: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69010" y="5396042"/>
            <a:ext cx="412124" cy="117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Copy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635" y="1739192"/>
            <a:ext cx="782875" cy="365685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529850" y="3284113"/>
            <a:ext cx="955773" cy="386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Paste</a:t>
            </a:r>
            <a:endParaRPr lang="en-IE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ED5A2F30-4E9F-41EF-9BEE-25D35649BD1D}"/>
              </a:ext>
            </a:extLst>
          </p:cNvPr>
          <p:cNvSpPr/>
          <p:nvPr/>
        </p:nvSpPr>
        <p:spPr>
          <a:xfrm>
            <a:off x="1592598" y="3854773"/>
            <a:ext cx="505012" cy="4485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0082" y="1767088"/>
            <a:ext cx="770992" cy="3512297"/>
          </a:xfrm>
          <a:prstGeom prst="rect">
            <a:avLst/>
          </a:prstGeom>
        </p:spPr>
      </p:pic>
      <p:sp>
        <p:nvSpPr>
          <p:cNvPr id="22" name="Down Arrow 21"/>
          <p:cNvSpPr/>
          <p:nvPr/>
        </p:nvSpPr>
        <p:spPr>
          <a:xfrm>
            <a:off x="5009516" y="5323765"/>
            <a:ext cx="412124" cy="117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Copy</a:t>
            </a:r>
            <a:endParaRPr lang="en-IE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1074" y="3653765"/>
            <a:ext cx="1869873" cy="848966"/>
          </a:xfrm>
          <a:prstGeom prst="rect">
            <a:avLst/>
          </a:prstGeom>
        </p:spPr>
      </p:pic>
      <p:sp>
        <p:nvSpPr>
          <p:cNvPr id="24" name="Right Arrow 23"/>
          <p:cNvSpPr/>
          <p:nvPr/>
        </p:nvSpPr>
        <p:spPr>
          <a:xfrm>
            <a:off x="6017494" y="3239733"/>
            <a:ext cx="955773" cy="386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Paste</a:t>
            </a:r>
            <a:endParaRPr lang="en-IE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ED5A2F30-4E9F-41EF-9BEE-25D35649BD1D}"/>
              </a:ext>
            </a:extLst>
          </p:cNvPr>
          <p:cNvSpPr/>
          <p:nvPr/>
        </p:nvSpPr>
        <p:spPr>
          <a:xfrm>
            <a:off x="6055425" y="3898352"/>
            <a:ext cx="505012" cy="4485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17174" y="1726313"/>
            <a:ext cx="990600" cy="440055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87274" y="1739192"/>
            <a:ext cx="904875" cy="4410075"/>
          </a:xfrm>
          <a:prstGeom prst="rect">
            <a:avLst/>
          </a:prstGeom>
        </p:spPr>
      </p:pic>
      <p:sp>
        <p:nvSpPr>
          <p:cNvPr id="30" name="Oval 29"/>
          <p:cNvSpPr/>
          <p:nvPr/>
        </p:nvSpPr>
        <p:spPr>
          <a:xfrm>
            <a:off x="7332652" y="1538895"/>
            <a:ext cx="1382726" cy="1035321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Arrow 27"/>
          <p:cNvSpPr/>
          <p:nvPr/>
        </p:nvSpPr>
        <p:spPr>
          <a:xfrm>
            <a:off x="5635565" y="1573232"/>
            <a:ext cx="1908496" cy="847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School Roll No.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016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Option </a:t>
            </a: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2 </a:t>
            </a: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- Manual COA Import Excel File</a:t>
            </a: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1564262"/>
            <a:ext cx="8860365" cy="6020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Manually enter Trial Balance amounts into Column B beside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Nominal Code -</a:t>
            </a:r>
          </a:p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Negative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imports as a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 / Positive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imports as a Debit</a:t>
            </a: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1000960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‘Accounts Manual_COA_Import.xlsx’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FSSU website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796" y="3137967"/>
            <a:ext cx="3048000" cy="1381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4422" y="2251898"/>
            <a:ext cx="2419902" cy="4198770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5872766" y="1997275"/>
            <a:ext cx="2269849" cy="4725497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Arrow 12"/>
          <p:cNvSpPr/>
          <p:nvPr/>
        </p:nvSpPr>
        <p:spPr>
          <a:xfrm>
            <a:off x="3497634" y="1997275"/>
            <a:ext cx="1908496" cy="847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School Roll. No. </a:t>
            </a:r>
            <a:endParaRPr lang="en-IE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2654149"/>
            <a:ext cx="4043666" cy="6020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error message will appear if the wrong number format is entered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45140" y="3002948"/>
            <a:ext cx="3242017" cy="3286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1634" y="4646102"/>
            <a:ext cx="1343025" cy="1743075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319801" y="4687781"/>
            <a:ext cx="1861352" cy="13292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Invalid Nominal Code will highlight and will not import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3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Accountant Report Template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1604686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Instructions Tab to view the FSSU Main Menu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1042746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IE" sz="1600" b="1" dirty="0" smtClean="0"/>
              <a:t>‘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Accountant Report Master Template ’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FSSU website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334" y="1952640"/>
            <a:ext cx="5290605" cy="466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07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82" y="3818892"/>
            <a:ext cx="6486525" cy="265498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Step 1 – Import from Manual System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1409067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 appears asking if you want to run the routine – Yes to run / No to exit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12123" y="3849707"/>
            <a:ext cx="7624293" cy="2650291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855652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Import From Manual System Button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76746" y="3328683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 – Locate the populated saved file in your directory and open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3800" y="824061"/>
            <a:ext cx="2022787" cy="3581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3511" y="1728696"/>
            <a:ext cx="306705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46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7373" y="1599046"/>
            <a:ext cx="2886075" cy="48387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Step 1 – Import from Manual System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134959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 appears showing the routine has ran successfully – Click OK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301544" y="1416676"/>
            <a:ext cx="4198512" cy="5138669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76746" y="3328683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751" y="1560958"/>
            <a:ext cx="2579541" cy="130992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3296880"/>
            <a:ext cx="4288366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 has populated the ‘Import’ Tab in the Accountant Report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2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42" y="3276187"/>
            <a:ext cx="6634270" cy="338121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298" y="1416676"/>
            <a:ext cx="6517214" cy="276153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Step 1 – Import from Manual System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1134959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and Expenditure Accounts populate automatically on import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88386" y="1608872"/>
            <a:ext cx="7289141" cy="5138669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76746" y="3328683"/>
            <a:ext cx="8860365" cy="4640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Left Arrow 2"/>
          <p:cNvSpPr/>
          <p:nvPr/>
        </p:nvSpPr>
        <p:spPr>
          <a:xfrm>
            <a:off x="7156568" y="2871989"/>
            <a:ext cx="1758832" cy="24469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Last Years Actuals as required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544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12372</TotalTime>
  <Words>527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Franklin Gothic Book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O'Connell</dc:creator>
  <cp:lastModifiedBy>Training account</cp:lastModifiedBy>
  <cp:revision>368</cp:revision>
  <cp:lastPrinted>2020-08-27T17:28:14Z</cp:lastPrinted>
  <dcterms:created xsi:type="dcterms:W3CDTF">2018-02-16T12:32:25Z</dcterms:created>
  <dcterms:modified xsi:type="dcterms:W3CDTF">2020-11-04T09:55:38Z</dcterms:modified>
</cp:coreProperties>
</file>