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9"/>
  </p:notesMasterIdLst>
  <p:sldIdLst>
    <p:sldId id="256" r:id="rId5"/>
    <p:sldId id="455" r:id="rId6"/>
    <p:sldId id="476" r:id="rId7"/>
    <p:sldId id="574" r:id="rId8"/>
    <p:sldId id="272" r:id="rId9"/>
    <p:sldId id="575" r:id="rId10"/>
    <p:sldId id="457" r:id="rId11"/>
    <p:sldId id="479" r:id="rId12"/>
    <p:sldId id="474" r:id="rId13"/>
    <p:sldId id="275" r:id="rId14"/>
    <p:sldId id="280" r:id="rId15"/>
    <p:sldId id="281" r:id="rId16"/>
    <p:sldId id="289" r:id="rId17"/>
    <p:sldId id="264" r:id="rId18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426A68"/>
    <a:srgbClr val="A5639C"/>
    <a:srgbClr val="D4B4CF"/>
    <a:srgbClr val="3965B5"/>
    <a:srgbClr val="C1476D"/>
    <a:srgbClr val="800080"/>
    <a:srgbClr val="2B4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AF54A1-992D-49C6-9F1C-B43F83C23A5A}" v="3" dt="2020-08-25T15:33:57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61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B144B-5601-4D7B-801C-ACBE8239CFC4}" type="datetimeFigureOut">
              <a:rPr lang="en-IE" smtClean="0"/>
              <a:t>25/08/2020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A4690-A469-4159-ABF4-07746C3C77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891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D07-2344-4BCE-9B22-B0B34EB02A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335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D07-2344-4BCE-9B22-B0B34EB02A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983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D07-2344-4BCE-9B22-B0B34EB02A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880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D07-2344-4BCE-9B22-B0B34EB02A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619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D07-2344-4BCE-9B22-B0B34EB02A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804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D07-2344-4BCE-9B22-B0B34EB02A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828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D07-2344-4BCE-9B22-B0B34EB02A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803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D07-2344-4BCE-9B22-B0B34EB02A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820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D07-2344-4BCE-9B22-B0B34EB02A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69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D07-2344-4BCE-9B22-B0B34EB02A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310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D07-2344-4BCE-9B22-B0B34EB02A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23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6D07-2344-4BCE-9B22-B0B34EB02A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086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svg"/><Relationship Id="rId4" Type="http://schemas.openxmlformats.org/officeDocument/2006/relationships/image" Target="../media/image7.w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1E115F0-54DF-47EC-B05D-6EB4B04D3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140200" y="-209550"/>
            <a:ext cx="13284200" cy="7315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20ACD14-AA73-424A-B034-E5077B702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3802" y="1376773"/>
            <a:ext cx="2151821" cy="87491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5512CB-9FD2-4422-9117-ACEB67362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646" y="658209"/>
            <a:ext cx="2770791" cy="277079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C957E3D-F1F6-4B5E-9ECC-0FE1E21C6CA5}"/>
              </a:ext>
            </a:extLst>
          </p:cNvPr>
          <p:cNvSpPr txBox="1">
            <a:spLocks/>
          </p:cNvSpPr>
          <p:nvPr/>
        </p:nvSpPr>
        <p:spPr bwMode="auto">
          <a:xfrm>
            <a:off x="957811" y="3761813"/>
            <a:ext cx="6891088" cy="8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IE" sz="3200" b="1" dirty="0">
                <a:latin typeface="Arial" panose="020B0604020202020204" pitchFamily="34" charset="0"/>
                <a:cs typeface="Arial" panose="020B0604020202020204" pitchFamily="34" charset="0"/>
              </a:rPr>
              <a:t>Financial Support Services Unit</a:t>
            </a:r>
            <a:br>
              <a:rPr lang="en-I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F8319-C8E9-4C90-A179-CDE9AEA54CBA}"/>
              </a:ext>
            </a:extLst>
          </p:cNvPr>
          <p:cNvSpPr txBox="1"/>
          <p:nvPr/>
        </p:nvSpPr>
        <p:spPr>
          <a:xfrm>
            <a:off x="957811" y="4513385"/>
            <a:ext cx="7467812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E" sz="4000" b="1" dirty="0">
                <a:solidFill>
                  <a:schemeClr val="bg1"/>
                </a:solidFill>
              </a:rPr>
              <a:t>Board of Management Reporting and Other Current Issues</a:t>
            </a:r>
            <a:r>
              <a:rPr lang="en-IE" sz="4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 Webinar</a:t>
            </a:r>
          </a:p>
        </p:txBody>
      </p:sp>
    </p:spTree>
    <p:extLst>
      <p:ext uri="{BB962C8B-B14F-4D97-AF65-F5344CB8AC3E}">
        <p14:creationId xmlns:p14="http://schemas.microsoft.com/office/powerpoint/2010/main" val="327734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CE199D6-8981-4EDA-9948-3F60D8325FE6}"/>
              </a:ext>
            </a:extLst>
          </p:cNvPr>
          <p:cNvSpPr/>
          <p:nvPr/>
        </p:nvSpPr>
        <p:spPr>
          <a:xfrm>
            <a:off x="0" y="-43740"/>
            <a:ext cx="9144000" cy="10507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395A0B-C705-41B7-9E8E-E9F7FA514CFD}"/>
              </a:ext>
            </a:extLst>
          </p:cNvPr>
          <p:cNvGrpSpPr/>
          <p:nvPr/>
        </p:nvGrpSpPr>
        <p:grpSpPr>
          <a:xfrm>
            <a:off x="-285749" y="1620698"/>
            <a:ext cx="9858374" cy="8425184"/>
            <a:chOff x="-13953" y="2865642"/>
            <a:chExt cx="9157953" cy="700087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EE2C78-9A17-4A98-9D09-20EC9B2E2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3953" y="2865642"/>
              <a:ext cx="9157953" cy="70008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FB254D9-BA8D-4DC2-AA16-18DD04898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167" y="3960763"/>
              <a:ext cx="4609313" cy="1135130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01042F6E-4719-45AC-B4C1-3C6404D8CBD9}"/>
              </a:ext>
            </a:extLst>
          </p:cNvPr>
          <p:cNvSpPr txBox="1">
            <a:spLocks/>
          </p:cNvSpPr>
          <p:nvPr/>
        </p:nvSpPr>
        <p:spPr>
          <a:xfrm>
            <a:off x="0" y="332497"/>
            <a:ext cx="9144000" cy="559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28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Completing the Budget Template</a:t>
            </a:r>
            <a:endParaRPr lang="en-US" sz="28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EB56DE-2E18-4783-B76B-24B41902B7E2}"/>
              </a:ext>
            </a:extLst>
          </p:cNvPr>
          <p:cNvSpPr/>
          <p:nvPr/>
        </p:nvSpPr>
        <p:spPr>
          <a:xfrm>
            <a:off x="-285750" y="5403817"/>
            <a:ext cx="9858373" cy="40379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C5AA54-0087-4348-BF0D-049CCCB70CF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33424" y="5960463"/>
            <a:ext cx="7590563" cy="270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29F87C-0CB7-42AE-8328-50CCCE3EA5A3}"/>
              </a:ext>
            </a:extLst>
          </p:cNvPr>
          <p:cNvSpPr txBox="1">
            <a:spLocks/>
          </p:cNvSpPr>
          <p:nvPr/>
        </p:nvSpPr>
        <p:spPr>
          <a:xfrm>
            <a:off x="733424" y="5605632"/>
            <a:ext cx="8526991" cy="373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IE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Save the file and </a:t>
            </a:r>
            <a:r>
              <a:rPr lang="en-IE" sz="18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Enable Editing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070B24-79EC-4278-A6D5-A278252ADDD8}"/>
              </a:ext>
            </a:extLst>
          </p:cNvPr>
          <p:cNvSpPr txBox="1">
            <a:spLocks/>
          </p:cNvSpPr>
          <p:nvPr/>
        </p:nvSpPr>
        <p:spPr>
          <a:xfrm>
            <a:off x="733424" y="1060917"/>
            <a:ext cx="8526991" cy="16093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Download the Budget Template from </a:t>
            </a:r>
            <a:r>
              <a:rPr lang="en-IE" sz="18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www.fssu.ie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0B57B4D-F2C4-4AD9-A625-7C38C4171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pPr algn="ctr"/>
            <a:fld id="{B7E06D07-2344-4BCE-9B22-B0B34EB02A16}" type="slidenum">
              <a:rPr lang="en-IE" smtClean="0"/>
              <a:pPr algn="ctr"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0940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FA7506-5E3F-4CEA-A023-5FE57CF3A8C9}"/>
              </a:ext>
            </a:extLst>
          </p:cNvPr>
          <p:cNvSpPr/>
          <p:nvPr/>
        </p:nvSpPr>
        <p:spPr>
          <a:xfrm>
            <a:off x="0" y="2126498"/>
            <a:ext cx="9144000" cy="4731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B9DAC-B7AF-47C8-BEF1-F62FC9BF75BC}"/>
              </a:ext>
            </a:extLst>
          </p:cNvPr>
          <p:cNvSpPr txBox="1"/>
          <p:nvPr/>
        </p:nvSpPr>
        <p:spPr>
          <a:xfrm>
            <a:off x="690563" y="2546724"/>
            <a:ext cx="776287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Payroll operated for Board paid staff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I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Payroll Software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I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Outsource Payroll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IE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Employed Versus Employee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as Normal during Lockdown – Per Financial Guideline P15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B20E7D-87D7-40D2-AF87-3117C54A7F15}"/>
              </a:ext>
            </a:extLst>
          </p:cNvPr>
          <p:cNvSpPr txBox="1">
            <a:spLocks/>
          </p:cNvSpPr>
          <p:nvPr/>
        </p:nvSpPr>
        <p:spPr>
          <a:xfrm>
            <a:off x="2800350" y="483647"/>
            <a:ext cx="5972175" cy="12771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Compliance</a:t>
            </a:r>
          </a:p>
          <a:p>
            <a:endParaRPr lang="en-I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3600" dirty="0">
                <a:solidFill>
                  <a:srgbClr val="426A6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Payroll</a:t>
            </a:r>
            <a:r>
              <a:rPr lang="en-IE" sz="36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0DA390C-EB8B-40B6-B54F-92C25761A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850" y="419083"/>
            <a:ext cx="1300162" cy="130016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52663F3-DDB1-468E-A8D7-CFBBC9BE3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0573" y="5809796"/>
            <a:ext cx="1111952" cy="452112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CC73073C-07D2-4E17-9C2A-356F7AB2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pPr algn="ctr"/>
            <a:fld id="{B7E06D07-2344-4BCE-9B22-B0B34EB02A16}" type="slidenum">
              <a:rPr lang="en-IE" smtClean="0"/>
              <a:pPr algn="ctr"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0668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FA7506-5E3F-4CEA-A023-5FE57CF3A8C9}"/>
              </a:ext>
            </a:extLst>
          </p:cNvPr>
          <p:cNvSpPr/>
          <p:nvPr/>
        </p:nvSpPr>
        <p:spPr>
          <a:xfrm>
            <a:off x="0" y="2126498"/>
            <a:ext cx="9144000" cy="4731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F173DE3-3030-4914-85F8-0770B773D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850" y="419083"/>
            <a:ext cx="1300162" cy="1300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E6A8BC-7881-45BA-B7E5-FF8794D73C89}"/>
              </a:ext>
            </a:extLst>
          </p:cNvPr>
          <p:cNvSpPr txBox="1"/>
          <p:nvPr/>
        </p:nvSpPr>
        <p:spPr>
          <a:xfrm>
            <a:off x="690563" y="2345675"/>
            <a:ext cx="7762874" cy="3690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obliged to register for RCT / VAT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Body - Not allowed to claim a VAT input credit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Guidance Note </a:t>
            </a:r>
            <a:r>
              <a:rPr lang="en-IE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“Boards of Management – Relevant Contracts Tax/Value Added Tax”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RCT / VAT via ROS and make payments to Revenue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potentially subject to Revenue Audits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4AA9DF-4260-4F26-8105-43ABC4387CEF}"/>
              </a:ext>
            </a:extLst>
          </p:cNvPr>
          <p:cNvSpPr txBox="1">
            <a:spLocks/>
          </p:cNvSpPr>
          <p:nvPr/>
        </p:nvSpPr>
        <p:spPr>
          <a:xfrm>
            <a:off x="2800350" y="483647"/>
            <a:ext cx="5972175" cy="12771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Compliance</a:t>
            </a:r>
          </a:p>
          <a:p>
            <a:endParaRPr lang="en-I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3600" dirty="0">
                <a:solidFill>
                  <a:srgbClr val="426A6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RCT / VAT</a:t>
            </a:r>
            <a:r>
              <a:rPr lang="en-IE" sz="36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47D42D7-5C86-4DE2-A11E-1400BE17E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0573" y="5809796"/>
            <a:ext cx="1111952" cy="452112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22D87AB8-BB60-4461-A14B-419D65B7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pPr algn="ctr"/>
            <a:fld id="{B7E06D07-2344-4BCE-9B22-B0B34EB02A16}" type="slidenum">
              <a:rPr lang="en-IE" smtClean="0"/>
              <a:pPr algn="ctr"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89002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946D50-9EB0-43CC-99C5-7054663A70FD}"/>
              </a:ext>
            </a:extLst>
          </p:cNvPr>
          <p:cNvSpPr/>
          <p:nvPr/>
        </p:nvSpPr>
        <p:spPr>
          <a:xfrm>
            <a:off x="0" y="2126498"/>
            <a:ext cx="9144000" cy="4731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3BD862-5582-41F6-A0FE-A84BA6AF967E}"/>
              </a:ext>
            </a:extLst>
          </p:cNvPr>
          <p:cNvSpPr txBox="1"/>
          <p:nvPr/>
        </p:nvSpPr>
        <p:spPr>
          <a:xfrm>
            <a:off x="738187" y="2349200"/>
            <a:ext cx="7667625" cy="391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IE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Accounts for the year ended 31st August 2020 (2019/2020)</a:t>
            </a: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no later than the 28</a:t>
            </a:r>
            <a:r>
              <a:rPr lang="en-IE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I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February 2021</a:t>
            </a: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I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500"/>
              </a:lnSpc>
            </a:pPr>
            <a:r>
              <a:rPr lang="en-IE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Outstanding Accounts for the year ended 31st August 2019 (2018/2019)</a:t>
            </a: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board is not in compliance with Section 18 of the Education Act 1998. </a:t>
            </a: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boards who have not made a submission may be subject to an audit by the FSSU. </a:t>
            </a:r>
          </a:p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final deadline for late submissions of financial accounts for the school year 2018/2019 is no later than </a:t>
            </a:r>
          </a:p>
          <a:p>
            <a:pPr algn="just">
              <a:lnSpc>
                <a:spcPts val="2500"/>
              </a:lnSpc>
            </a:pPr>
            <a:r>
              <a:rPr lang="en-I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IE" dirty="0">
                <a:solidFill>
                  <a:srgbClr val="FF0000"/>
                </a:solidFill>
                <a:latin typeface="Arial Black" panose="020B0A04020102020204" pitchFamily="34" charset="0"/>
              </a:rPr>
              <a:t>5pm on Monday 31</a:t>
            </a:r>
            <a:r>
              <a:rPr lang="en-IE" baseline="30000" dirty="0">
                <a:solidFill>
                  <a:srgbClr val="FF0000"/>
                </a:solidFill>
                <a:latin typeface="Arial Black" panose="020B0A04020102020204" pitchFamily="34" charset="0"/>
              </a:rPr>
              <a:t>st</a:t>
            </a:r>
            <a:r>
              <a:rPr lang="en-IE" dirty="0">
                <a:solidFill>
                  <a:srgbClr val="FF0000"/>
                </a:solidFill>
                <a:latin typeface="Arial Black" panose="020B0A04020102020204" pitchFamily="34" charset="0"/>
              </a:rPr>
              <a:t> August 2020</a:t>
            </a:r>
            <a:endParaRPr lang="en-IE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E2B4A9-A0D5-4820-B5F2-C9BC7005A9A5}"/>
              </a:ext>
            </a:extLst>
          </p:cNvPr>
          <p:cNvSpPr txBox="1">
            <a:spLocks/>
          </p:cNvSpPr>
          <p:nvPr/>
        </p:nvSpPr>
        <p:spPr>
          <a:xfrm>
            <a:off x="2800350" y="434632"/>
            <a:ext cx="5972175" cy="12771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4000" b="1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IE" sz="32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FSSU Online Submission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5E45482-CDD3-4B78-A5FE-7B4BEA7EF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" y="394535"/>
            <a:ext cx="1277103" cy="127710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522F416-D3DE-4257-AF77-F9525CE2E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0573" y="5809796"/>
            <a:ext cx="1111952" cy="452112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1040647-5ECB-4F6E-B812-F9C762FF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pPr algn="ctr"/>
            <a:fld id="{B7E06D07-2344-4BCE-9B22-B0B34EB02A16}" type="slidenum">
              <a:rPr lang="en-IE" smtClean="0"/>
              <a:pPr algn="ctr"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7563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91208A2-737E-41F8-8C63-F72762175BED}"/>
              </a:ext>
            </a:extLst>
          </p:cNvPr>
          <p:cNvSpPr txBox="1">
            <a:spLocks/>
          </p:cNvSpPr>
          <p:nvPr/>
        </p:nvSpPr>
        <p:spPr>
          <a:xfrm>
            <a:off x="836084" y="692597"/>
            <a:ext cx="8222191" cy="576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4000" dirty="0">
              <a:solidFill>
                <a:schemeClr val="bg1"/>
              </a:solidFill>
              <a:latin typeface="Franklin Gothic Demi Cond" panose="020B07060304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6A49927-D712-48C4-A17B-E055DBD29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471" y="176835"/>
            <a:ext cx="1863449" cy="75766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4467C6F-7D5A-401F-A97B-F497523F9D91}"/>
              </a:ext>
            </a:extLst>
          </p:cNvPr>
          <p:cNvSpPr txBox="1">
            <a:spLocks/>
          </p:cNvSpPr>
          <p:nvPr/>
        </p:nvSpPr>
        <p:spPr>
          <a:xfrm>
            <a:off x="0" y="1932919"/>
            <a:ext cx="9143999" cy="2445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8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Questions</a:t>
            </a:r>
          </a:p>
          <a:p>
            <a:pPr algn="ctr"/>
            <a:endParaRPr lang="en-IE" sz="40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40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primary@fssu.ie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12F48D6-7301-4709-9C15-F6859235A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5099" y="393944"/>
            <a:ext cx="2151821" cy="8749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43FBBA-3662-42CC-84EB-044C61782876}"/>
              </a:ext>
            </a:extLst>
          </p:cNvPr>
          <p:cNvSpPr/>
          <p:nvPr/>
        </p:nvSpPr>
        <p:spPr>
          <a:xfrm>
            <a:off x="0" y="5042118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40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Support Line </a:t>
            </a:r>
            <a:r>
              <a:rPr lang="en-IE" sz="4000" dirty="0">
                <a:solidFill>
                  <a:srgbClr val="A5639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</a:t>
            </a:r>
            <a:r>
              <a:rPr lang="en-IE" sz="40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IE" sz="40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01 910 4020</a:t>
            </a:r>
          </a:p>
          <a:p>
            <a:pPr algn="ctr"/>
            <a:endParaRPr lang="en-IE" sz="1400" b="1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40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www.fssu.ie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838F61B-4B46-459C-98BC-8BC6FB42E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pPr algn="ctr"/>
            <a:fld id="{B7E06D07-2344-4BCE-9B22-B0B34EB02A16}" type="slidenum">
              <a:rPr lang="en-IE" smtClean="0"/>
              <a:pPr algn="ctr"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7117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CA6412-8CE4-4AE3-8A2D-EC540CA170A3}"/>
              </a:ext>
            </a:extLst>
          </p:cNvPr>
          <p:cNvSpPr/>
          <p:nvPr/>
        </p:nvSpPr>
        <p:spPr>
          <a:xfrm>
            <a:off x="0" y="-43740"/>
            <a:ext cx="9144000" cy="10507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D2E02-3E3E-4482-BFF8-DFCD1E94247F}"/>
              </a:ext>
            </a:extLst>
          </p:cNvPr>
          <p:cNvSpPr txBox="1"/>
          <p:nvPr/>
        </p:nvSpPr>
        <p:spPr>
          <a:xfrm>
            <a:off x="1438274" y="1789986"/>
            <a:ext cx="434174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400" b="1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Support Line </a:t>
            </a:r>
          </a:p>
          <a:p>
            <a:r>
              <a:rPr lang="en-IE" sz="3600" b="1" dirty="0">
                <a:solidFill>
                  <a:srgbClr val="D4B4C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01 910 4020</a:t>
            </a:r>
          </a:p>
          <a:p>
            <a:r>
              <a:rPr lang="en-IE" sz="3400" b="1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Open 9am to 7pm</a:t>
            </a:r>
          </a:p>
          <a:p>
            <a:endParaRPr lang="en-IE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3400" b="1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Website</a:t>
            </a:r>
          </a:p>
          <a:p>
            <a:r>
              <a:rPr lang="en-IE" sz="3600" b="1" dirty="0">
                <a:solidFill>
                  <a:srgbClr val="D4B4C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www.fssu.ie</a:t>
            </a:r>
          </a:p>
          <a:p>
            <a:endParaRPr lang="en-IE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3400" b="1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Email</a:t>
            </a:r>
          </a:p>
          <a:p>
            <a:r>
              <a:rPr lang="en-IE" sz="3600" b="1" dirty="0">
                <a:solidFill>
                  <a:srgbClr val="D4B4C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primary@fssu.ie</a:t>
            </a:r>
            <a:endParaRPr lang="en-IE" sz="3600" b="1" dirty="0">
              <a:solidFill>
                <a:srgbClr val="D4B4CF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B9F38BD-04C6-45E8-AAC3-B37AF6B0EC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486" y="3826684"/>
          <a:ext cx="639763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" r:id="rId3" imgW="639720" imgH="889920" progId="Photoshop.Image.18">
                  <p:embed/>
                </p:oleObj>
              </mc:Choice>
              <mc:Fallback>
                <p:oleObj name="Image" r:id="rId3" imgW="639720" imgH="889920" progId="Photoshop.Image.18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B9F38BD-04C6-45E8-AAC3-B37AF6B0EC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8486" y="3826684"/>
                        <a:ext cx="639763" cy="89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06D5374-AE5B-478B-AAA8-441957C80E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624" y="1789986"/>
          <a:ext cx="6889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" r:id="rId5" imgW="688680" imgH="828720" progId="Photoshop.Image.18">
                  <p:embed/>
                </p:oleObj>
              </mc:Choice>
              <mc:Fallback>
                <p:oleObj name="Image" r:id="rId5" imgW="688680" imgH="828720" progId="Photoshop.Image.18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C06D5374-AE5B-478B-AAA8-441957C80E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2624" y="1789986"/>
                        <a:ext cx="68897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146DB35-9E76-4E58-A7A0-68CECBA458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9274" y="5358672"/>
          <a:ext cx="8223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Image" r:id="rId7" imgW="822600" imgH="755640" progId="Photoshop.Image.18">
                  <p:embed/>
                </p:oleObj>
              </mc:Choice>
              <mc:Fallback>
                <p:oleObj name="Image" r:id="rId7" imgW="822600" imgH="755640" progId="Photoshop.Image.18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5146DB35-9E76-4E58-A7A0-68CECBA458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9274" y="5358672"/>
                        <a:ext cx="822325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phic 11">
            <a:extLst>
              <a:ext uri="{FF2B5EF4-FFF2-40B4-BE49-F238E27FC236}">
                <a16:creationId xmlns:a16="http://schemas.microsoft.com/office/drawing/2014/main" id="{E8BACD53-3993-40A0-8D84-1D809E052F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60573" y="5809796"/>
            <a:ext cx="1111952" cy="452112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263EFB7-5E2A-4AB6-A488-E1C1521E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pPr algn="ctr"/>
            <a:fld id="{B7E06D07-2344-4BCE-9B22-B0B34EB02A16}" type="slidenum">
              <a:rPr lang="en-IE" smtClean="0"/>
              <a:pPr algn="ctr"/>
              <a:t>2</a:t>
            </a:fld>
            <a:endParaRPr lang="en-I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B0D7DEA-E2B4-4751-923F-8066526BF776}"/>
              </a:ext>
            </a:extLst>
          </p:cNvPr>
          <p:cNvSpPr txBox="1">
            <a:spLocks/>
          </p:cNvSpPr>
          <p:nvPr/>
        </p:nvSpPr>
        <p:spPr>
          <a:xfrm>
            <a:off x="0" y="354377"/>
            <a:ext cx="9144000" cy="576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4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Contact Us</a:t>
            </a:r>
            <a:endParaRPr lang="en-US" sz="34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7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ED728-83D3-4B19-ABC2-80012FA52374}"/>
              </a:ext>
            </a:extLst>
          </p:cNvPr>
          <p:cNvSpPr/>
          <p:nvPr/>
        </p:nvSpPr>
        <p:spPr>
          <a:xfrm>
            <a:off x="0" y="-43740"/>
            <a:ext cx="9144000" cy="10507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FD5B58-38E5-44F6-B3DB-B0E6E77780EC}"/>
              </a:ext>
            </a:extLst>
          </p:cNvPr>
          <p:cNvSpPr txBox="1">
            <a:spLocks/>
          </p:cNvSpPr>
          <p:nvPr/>
        </p:nvSpPr>
        <p:spPr>
          <a:xfrm>
            <a:off x="0" y="332497"/>
            <a:ext cx="9144000" cy="576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4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Role of FSSU</a:t>
            </a:r>
            <a:endParaRPr lang="en-US" sz="34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355F9B7-C8B7-488A-9F45-58C1B5A37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3448" y="389796"/>
            <a:ext cx="1111952" cy="452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8A2277-DCBD-4CAB-AD67-24A6CF26192B}"/>
              </a:ext>
            </a:extLst>
          </p:cNvPr>
          <p:cNvSpPr txBox="1"/>
          <p:nvPr/>
        </p:nvSpPr>
        <p:spPr>
          <a:xfrm>
            <a:off x="444500" y="1169794"/>
            <a:ext cx="857567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of </a:t>
            </a:r>
            <a:r>
              <a:rPr lang="en-IE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advice and support </a:t>
            </a:r>
            <a:r>
              <a:rPr lang="en-I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schools on financial governance matters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</a:t>
            </a:r>
            <a:r>
              <a:rPr lang="en-IE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templates</a:t>
            </a:r>
            <a:r>
              <a:rPr lang="en-I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use by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Acting as a central </a:t>
            </a:r>
            <a:r>
              <a:rPr lang="en-IE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repository</a:t>
            </a:r>
            <a:r>
              <a:rPr lang="en-I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receipt of annual Board of Management accounts prepared by an external accountant.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Carrying out of </a:t>
            </a:r>
            <a:r>
              <a:rPr lang="en-IE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audits</a:t>
            </a:r>
            <a:r>
              <a:rPr lang="en-I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may be required.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an </a:t>
            </a:r>
            <a:r>
              <a:rPr lang="en-IE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annual report </a:t>
            </a:r>
            <a:r>
              <a:rPr lang="en-I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Department of Education &amp; Skills (DES)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Liaison</a:t>
            </a:r>
            <a:r>
              <a:rPr lang="en-I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DES in relation to financial matters pertaining to Primary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of financial information to the </a:t>
            </a:r>
            <a:r>
              <a:rPr lang="en-IE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Charities Regulator </a:t>
            </a:r>
            <a:r>
              <a:rPr lang="en-I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will also satisfy the financial reporting obligations placed on schools by the  Charities Act 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of </a:t>
            </a:r>
            <a:r>
              <a:rPr lang="en-IE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statistical information</a:t>
            </a:r>
            <a:r>
              <a:rPr lang="en-I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Central Statistics Office (CSO)  in relation to its requirements for financial information in respect of the school system</a:t>
            </a:r>
          </a:p>
          <a:p>
            <a:r>
              <a:rPr lang="en-IE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DES Circular 60/2017</a:t>
            </a:r>
            <a:endParaRPr lang="en-IE" i="1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1D1CB12-9DBF-4878-A74B-E51B8478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pPr algn="ctr"/>
            <a:fld id="{B7E06D07-2344-4BCE-9B22-B0B34EB02A16}" type="slidenum">
              <a:rPr lang="en-IE" smtClean="0"/>
              <a:pPr algn="ctr"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6748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3A580B-6F68-42B9-93FD-D564A913A708}"/>
              </a:ext>
            </a:extLst>
          </p:cNvPr>
          <p:cNvSpPr/>
          <p:nvPr/>
        </p:nvSpPr>
        <p:spPr>
          <a:xfrm>
            <a:off x="0" y="-43740"/>
            <a:ext cx="9144000" cy="10507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D31D9D-40D4-4C4D-AD99-9E74EFA1B415}"/>
              </a:ext>
            </a:extLst>
          </p:cNvPr>
          <p:cNvSpPr txBox="1">
            <a:spLocks/>
          </p:cNvSpPr>
          <p:nvPr/>
        </p:nvSpPr>
        <p:spPr>
          <a:xfrm>
            <a:off x="0" y="354377"/>
            <a:ext cx="9144000" cy="576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4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Support from the FSSU </a:t>
            </a:r>
            <a:endParaRPr lang="en-US" sz="34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FA9AD7E-C0D9-498B-A664-C54744F0C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4462" y="1636508"/>
            <a:ext cx="6315075" cy="4724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7162C8-A78B-43FB-BAFF-7FBECC70F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0573" y="6134852"/>
            <a:ext cx="1111952" cy="45211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BA51974-5103-48CF-B726-577B19163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03448" y="119063"/>
            <a:ext cx="1111952" cy="45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5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77B19B-FE80-4640-A091-9695904E4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714" y="3577428"/>
            <a:ext cx="6548572" cy="37217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1D5607-94FC-408E-BA3D-A7E4EDD4B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714" y="-67732"/>
            <a:ext cx="6548573" cy="364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6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ED728-83D3-4B19-ABC2-80012FA52374}"/>
              </a:ext>
            </a:extLst>
          </p:cNvPr>
          <p:cNvSpPr/>
          <p:nvPr/>
        </p:nvSpPr>
        <p:spPr>
          <a:xfrm>
            <a:off x="0" y="-43740"/>
            <a:ext cx="9144000" cy="10507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FD5B58-38E5-44F6-B3DB-B0E6E77780EC}"/>
              </a:ext>
            </a:extLst>
          </p:cNvPr>
          <p:cNvSpPr txBox="1">
            <a:spLocks/>
          </p:cNvSpPr>
          <p:nvPr/>
        </p:nvSpPr>
        <p:spPr>
          <a:xfrm>
            <a:off x="0" y="332497"/>
            <a:ext cx="9144000" cy="576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4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COVID-19</a:t>
            </a:r>
            <a:endParaRPr lang="en-US" sz="34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355F9B7-C8B7-488A-9F45-58C1B5A37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3448" y="119063"/>
            <a:ext cx="1111952" cy="452112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1D1CB12-9DBF-4878-A74B-E51B8478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pPr algn="ctr"/>
            <a:fld id="{B7E06D07-2344-4BCE-9B22-B0B34EB02A16}" type="slidenum">
              <a:rPr lang="en-IE" smtClean="0"/>
              <a:pPr algn="ctr"/>
              <a:t>6</a:t>
            </a:fld>
            <a:endParaRPr lang="en-IE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28796D5-4EFD-4D27-9686-936593C00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292095"/>
              </p:ext>
            </p:extLst>
          </p:nvPr>
        </p:nvGraphicFramePr>
        <p:xfrm>
          <a:off x="387458" y="1169794"/>
          <a:ext cx="8074617" cy="5186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5618">
                  <a:extLst>
                    <a:ext uri="{9D8B030D-6E8A-4147-A177-3AD203B41FA5}">
                      <a16:colId xmlns:a16="http://schemas.microsoft.com/office/drawing/2014/main" val="355104632"/>
                    </a:ext>
                  </a:extLst>
                </a:gridCol>
                <a:gridCol w="3918999">
                  <a:extLst>
                    <a:ext uri="{9D8B030D-6E8A-4147-A177-3AD203B41FA5}">
                      <a16:colId xmlns:a16="http://schemas.microsoft.com/office/drawing/2014/main" val="782418741"/>
                    </a:ext>
                  </a:extLst>
                </a:gridCol>
              </a:tblGrid>
              <a:tr h="48479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E" sz="1300" u="none" strike="noStrike">
                          <a:effectLst/>
                        </a:rPr>
                        <a:t>COVID-19 RELATED GRANTS </a:t>
                      </a:r>
                      <a:endParaRPr lang="en-IE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8" marR="6668" marT="6668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440968"/>
                  </a:ext>
                </a:extLst>
              </a:tr>
              <a:tr h="826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800" u="none" strike="noStrike">
                          <a:effectLst/>
                        </a:rPr>
                        <a:t>Minor Works (December Advance)</a:t>
                      </a:r>
                      <a:endParaRPr lang="en-IE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8" marR="6668" marT="66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800" u="none" strike="noStrike">
                          <a:effectLst/>
                        </a:rPr>
                        <a:t>€5,500 per school </a:t>
                      </a:r>
                      <a:br>
                        <a:rPr lang="en-IE" sz="800" u="none" strike="noStrike">
                          <a:effectLst/>
                        </a:rPr>
                      </a:br>
                      <a:r>
                        <a:rPr lang="en-IE" sz="800" u="none" strike="noStrike">
                          <a:effectLst/>
                        </a:rPr>
                        <a:t>+</a:t>
                      </a:r>
                      <a:br>
                        <a:rPr lang="en-IE" sz="800" u="none" strike="noStrike">
                          <a:effectLst/>
                        </a:rPr>
                      </a:br>
                      <a:r>
                        <a:rPr lang="en-IE" sz="800" u="none" strike="noStrike">
                          <a:effectLst/>
                        </a:rPr>
                        <a:t>(€18.50 per student Main Stream School)</a:t>
                      </a:r>
                      <a:br>
                        <a:rPr lang="en-IE" sz="800" u="none" strike="noStrike">
                          <a:effectLst/>
                        </a:rPr>
                      </a:br>
                      <a:r>
                        <a:rPr lang="en-IE" sz="800" u="none" strike="noStrike">
                          <a:effectLst/>
                        </a:rPr>
                        <a:t>(€73.00 per student Special School)</a:t>
                      </a:r>
                      <a:endParaRPr lang="en-I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8" marR="6668" marT="6668" marB="0" anchor="ctr"/>
                </a:tc>
                <a:extLst>
                  <a:ext uri="{0D108BD9-81ED-4DB2-BD59-A6C34878D82A}">
                    <a16:rowId xmlns:a16="http://schemas.microsoft.com/office/drawing/2014/main" val="4059565094"/>
                  </a:ext>
                </a:extLst>
              </a:tr>
              <a:tr h="786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800" u="none" strike="noStrike">
                          <a:effectLst/>
                        </a:rPr>
                        <a:t>Minor Works Enhanced</a:t>
                      </a:r>
                      <a:endParaRPr lang="en-IE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8" marR="6668" marT="66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800" u="none" strike="noStrike">
                          <a:effectLst/>
                        </a:rPr>
                        <a:t>€5,500 per school </a:t>
                      </a:r>
                      <a:br>
                        <a:rPr lang="en-IE" sz="800" u="none" strike="noStrike">
                          <a:effectLst/>
                        </a:rPr>
                      </a:br>
                      <a:r>
                        <a:rPr lang="en-IE" sz="800" u="none" strike="noStrike">
                          <a:effectLst/>
                        </a:rPr>
                        <a:t>+</a:t>
                      </a:r>
                      <a:br>
                        <a:rPr lang="en-IE" sz="800" u="none" strike="noStrike">
                          <a:effectLst/>
                        </a:rPr>
                      </a:br>
                      <a:r>
                        <a:rPr lang="en-IE" sz="800" u="none" strike="noStrike">
                          <a:effectLst/>
                        </a:rPr>
                        <a:t>(€18.50 per student Main Stream School)</a:t>
                      </a:r>
                      <a:br>
                        <a:rPr lang="en-IE" sz="800" u="none" strike="noStrike">
                          <a:effectLst/>
                        </a:rPr>
                      </a:br>
                      <a:r>
                        <a:rPr lang="en-IE" sz="800" u="none" strike="noStrike">
                          <a:effectLst/>
                        </a:rPr>
                        <a:t>(€73.00 per student Special School)</a:t>
                      </a:r>
                      <a:endParaRPr lang="en-I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8" marR="6668" marT="6668" marB="0" anchor="ctr"/>
                </a:tc>
                <a:extLst>
                  <a:ext uri="{0D108BD9-81ED-4DB2-BD59-A6C34878D82A}">
                    <a16:rowId xmlns:a16="http://schemas.microsoft.com/office/drawing/2014/main" val="3347242846"/>
                  </a:ext>
                </a:extLst>
              </a:tr>
              <a:tr h="9934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800" u="none" strike="noStrike">
                          <a:effectLst/>
                        </a:rPr>
                        <a:t>Covid-19 Aide</a:t>
                      </a:r>
                      <a:endParaRPr lang="en-IE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8" marR="6668" marT="66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800" u="none" strike="noStrike">
                          <a:effectLst/>
                        </a:rPr>
                        <a:t>€143.32 per Day</a:t>
                      </a:r>
                      <a:br>
                        <a:rPr lang="en-IE" sz="800" u="none" strike="noStrike">
                          <a:effectLst/>
                        </a:rPr>
                      </a:br>
                      <a:r>
                        <a:rPr lang="en-IE" sz="800" u="none" strike="noStrike">
                          <a:effectLst/>
                        </a:rPr>
                        <a:t>&lt;300 Students 2 Days </a:t>
                      </a:r>
                      <a:br>
                        <a:rPr lang="en-IE" sz="800" u="none" strike="noStrike">
                          <a:effectLst/>
                        </a:rPr>
                      </a:br>
                      <a:r>
                        <a:rPr lang="en-IE" sz="800" u="none" strike="noStrike">
                          <a:effectLst/>
                        </a:rPr>
                        <a:t>300-600 Students 5 Days</a:t>
                      </a:r>
                      <a:br>
                        <a:rPr lang="en-IE" sz="800" u="none" strike="noStrike">
                          <a:effectLst/>
                        </a:rPr>
                      </a:br>
                      <a:r>
                        <a:rPr lang="en-IE" sz="800" u="none" strike="noStrike">
                          <a:effectLst/>
                        </a:rPr>
                        <a:t>&gt;600 10 Days</a:t>
                      </a:r>
                      <a:br>
                        <a:rPr lang="en-IE" sz="800" u="none" strike="noStrike">
                          <a:effectLst/>
                        </a:rPr>
                      </a:br>
                      <a:r>
                        <a:rPr lang="en-IE" sz="800" u="none" strike="noStrike">
                          <a:effectLst/>
                        </a:rPr>
                        <a:t>Special Schools 10 Days</a:t>
                      </a:r>
                      <a:endParaRPr lang="en-I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8" marR="6668" marT="6668" marB="0" anchor="ctr"/>
                </a:tc>
                <a:extLst>
                  <a:ext uri="{0D108BD9-81ED-4DB2-BD59-A6C34878D82A}">
                    <a16:rowId xmlns:a16="http://schemas.microsoft.com/office/drawing/2014/main" val="247897210"/>
                  </a:ext>
                </a:extLst>
              </a:tr>
              <a:tr h="1144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800" u="none" strike="noStrike">
                          <a:effectLst/>
                        </a:rPr>
                        <a:t>Covid-19 Capitation Grant (Covid-19 Cleaning Grant)</a:t>
                      </a:r>
                      <a:endParaRPr lang="en-IE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8" marR="6668" marT="66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800" u="none" strike="noStrike">
                          <a:effectLst/>
                        </a:rPr>
                        <a:t>1/3 of €63 per Student paid Mainstream</a:t>
                      </a:r>
                      <a:br>
                        <a:rPr lang="en-IE" sz="800" u="none" strike="noStrike">
                          <a:effectLst/>
                        </a:rPr>
                      </a:br>
                      <a:r>
                        <a:rPr lang="en-IE" sz="800" u="none" strike="noStrike">
                          <a:effectLst/>
                        </a:rPr>
                        <a:t>1/3 of €73 per Student for students in a special class attached to a Mainstream school</a:t>
                      </a:r>
                      <a:br>
                        <a:rPr lang="en-IE" sz="800" u="none" strike="noStrike">
                          <a:effectLst/>
                        </a:rPr>
                      </a:br>
                      <a:r>
                        <a:rPr lang="en-IE" sz="800" u="none" strike="noStrike">
                          <a:effectLst/>
                        </a:rPr>
                        <a:t>Special Schools increase on Ancillary by approx 36%</a:t>
                      </a:r>
                      <a:br>
                        <a:rPr lang="en-IE" sz="800" u="none" strike="noStrike">
                          <a:effectLst/>
                        </a:rPr>
                      </a:br>
                      <a:endParaRPr lang="en-I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8" marR="6668" marT="6668" marB="0" anchor="ctr"/>
                </a:tc>
                <a:extLst>
                  <a:ext uri="{0D108BD9-81ED-4DB2-BD59-A6C34878D82A}">
                    <a16:rowId xmlns:a16="http://schemas.microsoft.com/office/drawing/2014/main" val="1386285823"/>
                  </a:ext>
                </a:extLst>
              </a:tr>
              <a:tr h="465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u="none" strike="noStrike">
                          <a:effectLst/>
                        </a:rPr>
                        <a:t>Covid-19 Capitation Grant (PPE &amp; Sanitisation Grant)</a:t>
                      </a:r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8" marR="6668" marT="66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800" u="none" strike="noStrike">
                          <a:effectLst/>
                        </a:rPr>
                        <a:t>€25 per student Mainstream</a:t>
                      </a:r>
                      <a:br>
                        <a:rPr lang="en-IE" sz="800" u="none" strike="noStrike">
                          <a:effectLst/>
                        </a:rPr>
                      </a:br>
                      <a:r>
                        <a:rPr lang="en-IE" sz="800" u="none" strike="noStrike">
                          <a:effectLst/>
                        </a:rPr>
                        <a:t>€100 per student Special School</a:t>
                      </a:r>
                      <a:br>
                        <a:rPr lang="en-IE" sz="800" u="none" strike="noStrike">
                          <a:effectLst/>
                        </a:rPr>
                      </a:br>
                      <a:r>
                        <a:rPr lang="en-IE" sz="800" u="none" strike="noStrike">
                          <a:effectLst/>
                        </a:rPr>
                        <a:t>To be Re-assessed in December 2020</a:t>
                      </a:r>
                      <a:endParaRPr lang="en-IE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8" marR="6668" marT="6668" marB="0" anchor="ctr"/>
                </a:tc>
                <a:extLst>
                  <a:ext uri="{0D108BD9-81ED-4DB2-BD59-A6C34878D82A}">
                    <a16:rowId xmlns:a16="http://schemas.microsoft.com/office/drawing/2014/main" val="909938197"/>
                  </a:ext>
                </a:extLst>
              </a:tr>
              <a:tr h="484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800" u="none" strike="noStrike">
                          <a:effectLst/>
                        </a:rPr>
                        <a:t>Grant for Replacement of staff assessed as High Risk</a:t>
                      </a:r>
                      <a:endParaRPr lang="en-IE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8" marR="6668" marT="66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800" u="none" strike="noStrike" dirty="0">
                          <a:effectLst/>
                        </a:rPr>
                        <a:t>Paid Two months in arrears</a:t>
                      </a:r>
                      <a:endParaRPr lang="en-IE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8" marR="6668" marT="6668" marB="0" anchor="ctr"/>
                </a:tc>
                <a:extLst>
                  <a:ext uri="{0D108BD9-81ED-4DB2-BD59-A6C34878D82A}">
                    <a16:rowId xmlns:a16="http://schemas.microsoft.com/office/drawing/2014/main" val="2964435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11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9A29BD1-CFA0-4247-9BB5-8EEF648B9A07}"/>
              </a:ext>
            </a:extLst>
          </p:cNvPr>
          <p:cNvSpPr/>
          <p:nvPr/>
        </p:nvSpPr>
        <p:spPr>
          <a:xfrm>
            <a:off x="0" y="-43740"/>
            <a:ext cx="9144000" cy="10507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2AAE93-6D01-4A73-A4C1-9F77AA7FF96E}"/>
              </a:ext>
            </a:extLst>
          </p:cNvPr>
          <p:cNvSpPr txBox="1">
            <a:spLocks/>
          </p:cNvSpPr>
          <p:nvPr/>
        </p:nvSpPr>
        <p:spPr>
          <a:xfrm>
            <a:off x="550334" y="332497"/>
            <a:ext cx="8222191" cy="576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0F77AD-6F9F-4DDC-8126-D17869B4644D}"/>
              </a:ext>
            </a:extLst>
          </p:cNvPr>
          <p:cNvSpPr txBox="1">
            <a:spLocks/>
          </p:cNvSpPr>
          <p:nvPr/>
        </p:nvSpPr>
        <p:spPr>
          <a:xfrm>
            <a:off x="0" y="271036"/>
            <a:ext cx="9143999" cy="576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4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Internal Financial Controls</a:t>
            </a:r>
            <a:endParaRPr lang="en-US" sz="34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D5A1C77-4EF3-4130-ACBB-59C5DEA24532}"/>
              </a:ext>
            </a:extLst>
          </p:cNvPr>
          <p:cNvSpPr txBox="1">
            <a:spLocks noChangeArrowheads="1"/>
          </p:cNvSpPr>
          <p:nvPr/>
        </p:nvSpPr>
        <p:spPr>
          <a:xfrm>
            <a:off x="2340073" y="1672920"/>
            <a:ext cx="6280051" cy="4136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dirty="0">
                <a:solidFill>
                  <a:schemeClr val="tx2"/>
                </a:solidFill>
                <a:latin typeface="Arial Black" panose="020B0A04020102020204" pitchFamily="34" charset="0"/>
              </a:rPr>
              <a:t>Payment  Controls</a:t>
            </a:r>
          </a:p>
          <a:p>
            <a:pPr marL="457200" indent="-457200">
              <a:buFontTx/>
              <a:buChar char="-"/>
            </a:pPr>
            <a:r>
              <a:rPr lang="en-IE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Cheque / Banking Online Signatories</a:t>
            </a:r>
          </a:p>
          <a:p>
            <a:pPr marL="457200" indent="-457200">
              <a:buFontTx/>
              <a:buChar char="-"/>
            </a:pPr>
            <a:r>
              <a:rPr lang="en-IE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Documentation</a:t>
            </a:r>
          </a:p>
          <a:p>
            <a:pPr marL="0" indent="0">
              <a:buNone/>
            </a:pPr>
            <a:endParaRPr lang="en-IE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IE" dirty="0">
                <a:solidFill>
                  <a:schemeClr val="tx2"/>
                </a:solidFill>
                <a:latin typeface="Arial Black" panose="020B0A04020102020204" pitchFamily="34" charset="0"/>
              </a:rPr>
              <a:t>Income Controls</a:t>
            </a:r>
          </a:p>
          <a:p>
            <a:pPr marL="457200" indent="-457200">
              <a:buFontTx/>
              <a:buChar char="-"/>
            </a:pPr>
            <a:r>
              <a:rPr lang="en-IE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Lodgements</a:t>
            </a:r>
          </a:p>
          <a:p>
            <a:pPr marL="457200" indent="-457200">
              <a:buFontTx/>
              <a:buChar char="-"/>
            </a:pPr>
            <a:r>
              <a:rPr lang="en-IE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Collection </a:t>
            </a:r>
          </a:p>
          <a:p>
            <a:pPr marL="0" indent="0">
              <a:buNone/>
            </a:pPr>
            <a:endParaRPr lang="en-IE" sz="1800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IE" b="1" dirty="0">
                <a:solidFill>
                  <a:schemeClr val="tx2"/>
                </a:solidFill>
                <a:latin typeface="Arial Black" panose="020B0A04020102020204" pitchFamily="34" charset="0"/>
              </a:rPr>
              <a:t>Revenue Compliance</a:t>
            </a:r>
          </a:p>
          <a:p>
            <a:pPr marL="0" indent="0">
              <a:buNone/>
            </a:pPr>
            <a:r>
              <a:rPr lang="en-IE" b="1" dirty="0">
                <a:solidFill>
                  <a:schemeClr val="tx2"/>
                </a:solidFill>
                <a:latin typeface="Arial Black" panose="020B0A04020102020204" pitchFamily="34" charset="0"/>
              </a:rPr>
              <a:t>Charities Regulator</a:t>
            </a:r>
          </a:p>
          <a:p>
            <a:pPr marL="457200" indent="-457200">
              <a:buFontTx/>
              <a:buChar char="-"/>
            </a:pPr>
            <a:endParaRPr lang="en-IE" sz="3200" dirty="0"/>
          </a:p>
          <a:p>
            <a:pPr>
              <a:buFont typeface="Wingdings" pitchFamily="2" charset="2"/>
              <a:buChar char="q"/>
            </a:pPr>
            <a:endParaRPr lang="en-IE" sz="32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6E52F8F-1374-4023-961F-73AF85298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850" y="1579593"/>
            <a:ext cx="876300" cy="27813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CAD9BB1-87AA-4A04-88F0-3B01CCBEB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5850" y="5119026"/>
            <a:ext cx="876300" cy="8763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AD6FAB-26D1-43A6-95F5-ECC6C98C8D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60573" y="5809796"/>
            <a:ext cx="1111952" cy="452112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0004FBE-FEB0-46D0-9706-74C731C9B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pPr algn="ctr"/>
            <a:fld id="{B7E06D07-2344-4BCE-9B22-B0B34EB02A16}" type="slidenum">
              <a:rPr lang="en-IE" smtClean="0"/>
              <a:pPr algn="ctr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5682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E5CC616-014C-4816-A032-55AC088DF2BB}"/>
              </a:ext>
            </a:extLst>
          </p:cNvPr>
          <p:cNvSpPr/>
          <p:nvPr/>
        </p:nvSpPr>
        <p:spPr>
          <a:xfrm>
            <a:off x="0" y="2126498"/>
            <a:ext cx="9144000" cy="4731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3BD862-5582-41F6-A0FE-A84BA6AF967E}"/>
              </a:ext>
            </a:extLst>
          </p:cNvPr>
          <p:cNvSpPr txBox="1"/>
          <p:nvPr/>
        </p:nvSpPr>
        <p:spPr>
          <a:xfrm>
            <a:off x="1104900" y="2349001"/>
            <a:ext cx="7667625" cy="4286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I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FSSU Monthly Reporting Templates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en-I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School Income &amp; Expenditure Report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en-I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to Date Report – Actual v Budget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en-I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to Date Report – Actual v Prior Year Actual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endParaRPr lang="en-IE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IE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Information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Reconciliation Statement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Payroll Report – Reporting on Gross to Net Wages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 of Outstanding Invoices to be Paid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Accruals and Prepayments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Project Updates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E2B4A9-A0D5-4820-B5F2-C9BC7005A9A5}"/>
              </a:ext>
            </a:extLst>
          </p:cNvPr>
          <p:cNvSpPr txBox="1">
            <a:spLocks/>
          </p:cNvSpPr>
          <p:nvPr/>
        </p:nvSpPr>
        <p:spPr>
          <a:xfrm>
            <a:off x="2849217" y="0"/>
            <a:ext cx="5923308" cy="1989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4000" b="1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32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Reports for Board of Management Meetings</a:t>
            </a:r>
            <a:endParaRPr lang="en-US" sz="32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5E45482-CDD3-4B78-A5FE-7B4BEA7EF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" y="330367"/>
            <a:ext cx="1277103" cy="127710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EBA768C-98F5-47F3-B87D-BBFA3B9C3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0573" y="5809796"/>
            <a:ext cx="1111952" cy="452112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E0D6581E-9C7E-4EF4-A072-4C4872A6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pPr algn="ctr"/>
            <a:fld id="{B7E06D07-2344-4BCE-9B22-B0B34EB02A16}" type="slidenum">
              <a:rPr lang="en-IE" smtClean="0"/>
              <a:pPr algn="ctr"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78154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644ACDC-F84C-41B9-92D9-FB1A873CB668}"/>
              </a:ext>
            </a:extLst>
          </p:cNvPr>
          <p:cNvSpPr/>
          <p:nvPr/>
        </p:nvSpPr>
        <p:spPr>
          <a:xfrm>
            <a:off x="0" y="-43740"/>
            <a:ext cx="9144000" cy="10507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042F6E-4719-45AC-B4C1-3C6404D8CBD9}"/>
              </a:ext>
            </a:extLst>
          </p:cNvPr>
          <p:cNvSpPr txBox="1">
            <a:spLocks/>
          </p:cNvSpPr>
          <p:nvPr/>
        </p:nvSpPr>
        <p:spPr>
          <a:xfrm>
            <a:off x="0" y="332497"/>
            <a:ext cx="9144000" cy="559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28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Monthly Reporting Template</a:t>
            </a:r>
            <a:endParaRPr lang="en-US" sz="28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C5AA54-0087-4348-BF0D-049CCCB70C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6718" y="4834393"/>
            <a:ext cx="7590563" cy="270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29F87C-0CB7-42AE-8328-50CCCE3EA5A3}"/>
              </a:ext>
            </a:extLst>
          </p:cNvPr>
          <p:cNvSpPr txBox="1">
            <a:spLocks/>
          </p:cNvSpPr>
          <p:nvPr/>
        </p:nvSpPr>
        <p:spPr>
          <a:xfrm>
            <a:off x="617009" y="4099067"/>
            <a:ext cx="8526991" cy="373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file - Enable Editing and Enable Content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070B24-79EC-4278-A6D5-A278252ADDD8}"/>
              </a:ext>
            </a:extLst>
          </p:cNvPr>
          <p:cNvSpPr txBox="1">
            <a:spLocks/>
          </p:cNvSpPr>
          <p:nvPr/>
        </p:nvSpPr>
        <p:spPr>
          <a:xfrm>
            <a:off x="617008" y="1234487"/>
            <a:ext cx="8526991" cy="16093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Monthly Reporting Template from www</a:t>
            </a:r>
            <a:r>
              <a:rPr lang="en-IE" sz="18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.fssu.ie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1FCA4A-7259-489E-9934-A3629231EB4D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53" y="1701651"/>
            <a:ext cx="6310138" cy="157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272F7B-25C4-4463-BF6B-DFCA9975B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18" y="5504753"/>
            <a:ext cx="5590526" cy="299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159569-2341-47E3-9E05-0E1C06620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2889" y="2412938"/>
            <a:ext cx="2478711" cy="138841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79A992F-D00F-4CE8-9816-62E7F92A55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60573" y="5809796"/>
            <a:ext cx="1111952" cy="452112"/>
          </a:xfrm>
          <a:prstGeom prst="rect">
            <a:avLst/>
          </a:prstGeom>
        </p:spPr>
      </p:pic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AD7292B5-8C1E-4B53-B1EE-8043C941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pPr algn="ctr"/>
            <a:fld id="{B7E06D07-2344-4BCE-9B22-B0B34EB02A16}" type="slidenum">
              <a:rPr lang="en-IE" smtClean="0"/>
              <a:pPr algn="ctr"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08544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3F4494C38DE4CAFCFDDCAD7D4B077" ma:contentTypeVersion="9" ma:contentTypeDescription="Create a new document." ma:contentTypeScope="" ma:versionID="30d911302296b9a1053e1f2d17c05793">
  <xsd:schema xmlns:xsd="http://www.w3.org/2001/XMLSchema" xmlns:xs="http://www.w3.org/2001/XMLSchema" xmlns:p="http://schemas.microsoft.com/office/2006/metadata/properties" xmlns:ns3="02084eb1-3cb6-4010-a18d-f29185a995c9" targetNamespace="http://schemas.microsoft.com/office/2006/metadata/properties" ma:root="true" ma:fieldsID="6024ac17613b2724328f73abca0e31d5" ns3:_="">
    <xsd:import namespace="02084eb1-3cb6-4010-a18d-f29185a995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84eb1-3cb6-4010-a18d-f29185a995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14EEBA-46F8-4C8E-A67D-C1E4DF072B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19D3DD-1ED5-4CB3-8504-E7818841BD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084eb1-3cb6-4010-a18d-f29185a995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A87C7B-A213-4106-A722-589FA0EF85F3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02084eb1-3cb6-4010-a18d-f29185a995c9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5149</TotalTime>
  <Words>576</Words>
  <Application>Microsoft Office PowerPoint</Application>
  <PresentationFormat>On-screen Show (4:3)</PresentationFormat>
  <Paragraphs>120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Calibri Light</vt:lpstr>
      <vt:lpstr>Courier New</vt:lpstr>
      <vt:lpstr>Franklin Gothic Book</vt:lpstr>
      <vt:lpstr>Franklin Gothic Demi</vt:lpstr>
      <vt:lpstr>Franklin Gothic Demi Cond</vt:lpstr>
      <vt:lpstr>Franklin Gothic Medium Cond</vt:lpstr>
      <vt:lpstr>Wingdings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O'Connell</dc:creator>
  <cp:lastModifiedBy>Joe Conlon</cp:lastModifiedBy>
  <cp:revision>178</cp:revision>
  <cp:lastPrinted>2018-04-16T12:54:59Z</cp:lastPrinted>
  <dcterms:created xsi:type="dcterms:W3CDTF">2018-02-16T12:32:25Z</dcterms:created>
  <dcterms:modified xsi:type="dcterms:W3CDTF">2020-08-25T15:34:27Z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0x0101006433F4494C38DE4CAFCFDDCAD7D4B077</vt:lpwstr>
  </property>
</Properties>
</file>