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601" r:id="rId4"/>
  </p:sldMasterIdLst>
  <p:notesMasterIdLst>
    <p:notesMasterId r:id="rId31"/>
  </p:notesMasterIdLst>
  <p:handoutMasterIdLst>
    <p:handoutMasterId r:id="rId32"/>
  </p:handoutMasterIdLst>
  <p:sldIdLst>
    <p:sldId id="511" r:id="rId5"/>
    <p:sldId id="578" r:id="rId6"/>
    <p:sldId id="563" r:id="rId7"/>
    <p:sldId id="576" r:id="rId8"/>
    <p:sldId id="573" r:id="rId9"/>
    <p:sldId id="597" r:id="rId10"/>
    <p:sldId id="574" r:id="rId11"/>
    <p:sldId id="584" r:id="rId12"/>
    <p:sldId id="585" r:id="rId13"/>
    <p:sldId id="586" r:id="rId14"/>
    <p:sldId id="588" r:id="rId15"/>
    <p:sldId id="598" r:id="rId16"/>
    <p:sldId id="587" r:id="rId17"/>
    <p:sldId id="599" r:id="rId18"/>
    <p:sldId id="589" r:id="rId19"/>
    <p:sldId id="600" r:id="rId20"/>
    <p:sldId id="596" r:id="rId21"/>
    <p:sldId id="591" r:id="rId22"/>
    <p:sldId id="595" r:id="rId23"/>
    <p:sldId id="593" r:id="rId24"/>
    <p:sldId id="579" r:id="rId25"/>
    <p:sldId id="497" r:id="rId26"/>
    <p:sldId id="514" r:id="rId27"/>
    <p:sldId id="581" r:id="rId28"/>
    <p:sldId id="580" r:id="rId29"/>
    <p:sldId id="519" r:id="rId30"/>
  </p:sldIdLst>
  <p:sldSz cx="9144000" cy="6858000" type="screen4x3"/>
  <p:notesSz cx="6669088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800000"/>
    <a:srgbClr val="990033"/>
    <a:srgbClr val="FDC9B9"/>
    <a:srgbClr val="FB9677"/>
    <a:srgbClr val="7A2004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31" autoAdjust="0"/>
    <p:restoredTop sz="93246" autoAdjust="0"/>
  </p:normalViewPr>
  <p:slideViewPr>
    <p:cSldViewPr>
      <p:cViewPr varScale="1">
        <p:scale>
          <a:sx n="46" d="100"/>
          <a:sy n="46" d="100"/>
        </p:scale>
        <p:origin x="1260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3" d="100"/>
          <a:sy n="43" d="100"/>
        </p:scale>
        <p:origin x="3126" y="60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890665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243"/>
            <a:ext cx="2890665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866" y="9428243"/>
            <a:ext cx="2890665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AEC2A72-4DF2-43C4-965A-9DE74796A8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4196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890665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866" y="1"/>
            <a:ext cx="2890665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598" y="4715710"/>
            <a:ext cx="5335893" cy="446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243"/>
            <a:ext cx="2890665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866" y="9428243"/>
            <a:ext cx="2890665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B752C4-30CD-4C48-9B0B-73519570DC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3711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Good morning</a:t>
            </a:r>
            <a:endParaRPr lang="en-IE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r>
              <a:rPr lang="en-IE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I would like to welcome you to our webinar on grants and income received in advance.</a:t>
            </a:r>
          </a:p>
          <a:p>
            <a:r>
              <a:rPr lang="en-IE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My name is Kathleen Moloney and I work as an accountant in the Financial Support Services Unit</a:t>
            </a:r>
          </a:p>
          <a:p>
            <a:r>
              <a:rPr lang="en-IE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 </a:t>
            </a:r>
          </a:p>
          <a:p>
            <a:r>
              <a:rPr lang="en-IE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We are running this webinar following requests for further training in this area.</a:t>
            </a:r>
          </a:p>
          <a:p>
            <a:r>
              <a:rPr lang="en-IE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 </a:t>
            </a:r>
          </a:p>
          <a:p>
            <a:r>
              <a:rPr lang="en-IE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There will be a presentation on Grants and Income received in advance and a demonstration on Surf Accounts on processing the transactions.</a:t>
            </a:r>
          </a:p>
          <a:p>
            <a:r>
              <a:rPr lang="en-IE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 </a:t>
            </a:r>
          </a:p>
          <a:p>
            <a:r>
              <a:rPr lang="en-IE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This will be followed by a questions and answer session. Please feel free to submit your questions during the webinar and these will be answered during the Q &amp; A session. 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B752C4-30CD-4C48-9B0B-73519570DC10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316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B752C4-30CD-4C48-9B0B-73519570DC1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579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B752C4-30CD-4C48-9B0B-73519570DC1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921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B752C4-30CD-4C48-9B0B-73519570DC10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347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4CFE6F-92D5-437C-8F85-7160213BC51D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2996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SSU_PPT_presentation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755576" y="1988840"/>
            <a:ext cx="5040560" cy="1296144"/>
          </a:xfrm>
          <a:noFill/>
          <a:ln>
            <a:noFill/>
          </a:ln>
        </p:spPr>
        <p:txBody>
          <a:bodyPr anchor="t">
            <a:noAutofit/>
          </a:bodyPr>
          <a:lstStyle>
            <a:lvl1pPr>
              <a:defRPr sz="3400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ga-IE" dirty="0"/>
              <a:t>Click to edit Title style</a:t>
            </a:r>
            <a:endParaRPr lang="en-IE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7584" y="4149080"/>
            <a:ext cx="4176464" cy="1008112"/>
          </a:xfrm>
          <a:ln>
            <a:noFill/>
          </a:ln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Calibri"/>
                <a:cs typeface="Calibri"/>
              </a:defRPr>
            </a:lvl1pPr>
            <a:lvl2pPr marL="0" indent="0">
              <a:lnSpc>
                <a:spcPct val="130000"/>
              </a:lnSpc>
              <a:buNone/>
              <a:defRPr sz="1600">
                <a:solidFill>
                  <a:schemeClr val="bg1"/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41070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5832648" cy="50405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971600" y="836712"/>
            <a:ext cx="5832648" cy="360040"/>
          </a:xfrm>
        </p:spPr>
        <p:txBody>
          <a:bodyPr>
            <a:noAutofit/>
          </a:bodyPr>
          <a:lstStyle>
            <a:lvl1pPr>
              <a:defRPr sz="1800" b="0">
                <a:solidFill>
                  <a:srgbClr val="A6CD66"/>
                </a:solidFill>
              </a:defRPr>
            </a:lvl1pPr>
            <a:lvl3pPr marL="0" indent="0">
              <a:buNone/>
              <a:defRPr/>
            </a:lvl3pPr>
            <a:lvl5pPr marL="707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971600" y="1600201"/>
            <a:ext cx="7715200" cy="3989039"/>
          </a:xfrm>
          <a:prstGeom prst="rect">
            <a:avLst/>
          </a:prstGeom>
        </p:spPr>
        <p:txBody>
          <a:bodyPr rtlCol="0">
            <a:normAutofit/>
          </a:bodyPr>
          <a:lstStyle>
            <a:lvl1pPr marL="285750" indent="-285750">
              <a:buFont typeface="Arial"/>
              <a:buChar char="•"/>
              <a:defRPr sz="1800" b="0"/>
            </a:lvl1pPr>
            <a:lvl2pPr marL="720000" indent="-285750">
              <a:buFont typeface="Lucida Grande"/>
              <a:buChar char="﹣"/>
              <a:defRPr sz="1600"/>
            </a:lvl2pPr>
            <a:lvl3pPr marL="972000" indent="-228600">
              <a:buFont typeface="Arial"/>
              <a:buChar char="•"/>
              <a:defRPr sz="1400">
                <a:solidFill>
                  <a:srgbClr val="19C0E1"/>
                </a:solidFill>
              </a:defRPr>
            </a:lvl3pPr>
            <a:lvl4pPr marL="756000">
              <a:defRPr/>
            </a:lvl4pPr>
            <a:lvl5pPr marL="972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2196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971550" y="1341438"/>
            <a:ext cx="770413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5904656" cy="504056"/>
          </a:xfrm>
        </p:spPr>
        <p:txBody>
          <a:bodyPr>
            <a:normAutofit/>
          </a:bodyPr>
          <a:lstStyle>
            <a:lvl1pPr>
              <a:defRPr sz="2800">
                <a:solidFill>
                  <a:srgbClr val="47474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600200"/>
            <a:ext cx="7715200" cy="3773016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rgbClr val="474747"/>
                </a:solidFill>
              </a:defRPr>
            </a:lvl4pPr>
            <a:lvl5pPr>
              <a:defRPr>
                <a:solidFill>
                  <a:srgbClr val="47474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970882" y="836712"/>
            <a:ext cx="5905373" cy="360040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bg1"/>
                </a:solidFill>
              </a:defRPr>
            </a:lvl1pPr>
            <a:lvl3pPr marL="0" indent="0">
              <a:buNone/>
              <a:defRPr/>
            </a:lvl3pPr>
            <a:lvl5pPr marL="707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7824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916832"/>
            <a:ext cx="5832648" cy="864095"/>
          </a:xfrm>
        </p:spPr>
        <p:txBody>
          <a:bodyPr anchor="t">
            <a:normAutofit/>
          </a:bodyPr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600" y="1052736"/>
            <a:ext cx="5904656" cy="792088"/>
          </a:xfrm>
          <a:ln>
            <a:noFill/>
          </a:ln>
        </p:spPr>
        <p:txBody>
          <a:bodyPr anchor="b"/>
          <a:lstStyle>
            <a:lvl1pPr marL="0" indent="0">
              <a:buNone/>
              <a:defRPr sz="1800">
                <a:solidFill>
                  <a:srgbClr val="19C0E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71575" y="2924943"/>
            <a:ext cx="5832673" cy="2448272"/>
          </a:xfrm>
        </p:spPr>
        <p:txBody>
          <a:bodyPr/>
          <a:lstStyle>
            <a:lvl1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 sz="2000"/>
            </a:lvl1pPr>
            <a:lvl2pPr marL="666000" indent="-342900">
              <a:lnSpc>
                <a:spcPct val="120000"/>
              </a:lnSpc>
              <a:buFont typeface="+mj-lt"/>
              <a:buAutoNum type="alphaLcPeriod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196366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5832648" cy="57539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71600" y="1600201"/>
            <a:ext cx="3524200" cy="4133056"/>
          </a:xfrm>
        </p:spPr>
        <p:txBody>
          <a:bodyPr/>
          <a:lstStyle>
            <a:lvl1pPr>
              <a:defRPr sz="1800"/>
            </a:lvl1pPr>
            <a:lvl2pPr marL="360000">
              <a:lnSpc>
                <a:spcPct val="150000"/>
              </a:lnSpc>
              <a:defRPr sz="1600"/>
            </a:lvl2pPr>
            <a:lvl3pPr marL="633600" indent="-285750">
              <a:buFont typeface="Lucida Grande"/>
              <a:buChar char="﹣"/>
              <a:defRPr sz="1600"/>
            </a:lvl3pPr>
            <a:lvl4pPr marL="216000">
              <a:defRPr sz="1400"/>
            </a:lvl4pPr>
            <a:lvl5pPr marL="12960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953334" y="1600201"/>
            <a:ext cx="3733465" cy="4205064"/>
          </a:xfrm>
        </p:spPr>
        <p:txBody>
          <a:bodyPr/>
          <a:lstStyle>
            <a:lvl1pPr>
              <a:defRPr sz="1800">
                <a:solidFill>
                  <a:srgbClr val="474747"/>
                </a:solidFill>
              </a:defRPr>
            </a:lvl1pPr>
            <a:lvl2pPr marL="360000">
              <a:lnSpc>
                <a:spcPct val="150000"/>
              </a:lnSpc>
              <a:defRPr sz="1600"/>
            </a:lvl2pPr>
            <a:lvl3pPr marL="576000">
              <a:defRPr sz="1600"/>
            </a:lvl3pPr>
            <a:lvl4pPr marL="108000">
              <a:defRPr sz="1400"/>
            </a:lvl4pPr>
            <a:lvl5pPr marL="11880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03612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5976664" cy="57539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600" y="1535113"/>
            <a:ext cx="3525788" cy="639762"/>
          </a:xfr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600" y="2174875"/>
            <a:ext cx="3525788" cy="3486373"/>
          </a:xfrm>
        </p:spPr>
        <p:txBody>
          <a:bodyPr/>
          <a:lstStyle>
            <a:lvl1pPr>
              <a:defRPr sz="1600" b="0"/>
            </a:lvl1pPr>
            <a:lvl2pPr>
              <a:defRPr sz="1600"/>
            </a:lvl2pPr>
            <a:lvl3pPr>
              <a:defRPr sz="1400"/>
            </a:lvl3pPr>
            <a:lvl4pPr>
              <a:defRPr sz="1400">
                <a:solidFill>
                  <a:schemeClr val="accent3">
                    <a:lumMod val="60000"/>
                    <a:lumOff val="40000"/>
                  </a:schemeClr>
                </a:solidFill>
              </a:defRPr>
            </a:lvl4pPr>
            <a:lvl5pPr>
              <a:defRPr sz="1400">
                <a:solidFill>
                  <a:schemeClr val="accent3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9626" y="1535113"/>
            <a:ext cx="3527173" cy="639762"/>
          </a:xfr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9626" y="2174875"/>
            <a:ext cx="3527173" cy="3486373"/>
          </a:xfrm>
        </p:spPr>
        <p:txBody>
          <a:bodyPr/>
          <a:lstStyle>
            <a:lvl1pPr>
              <a:defRPr sz="1600" b="0"/>
            </a:lvl1pPr>
            <a:lvl2pPr>
              <a:defRPr sz="1600"/>
            </a:lvl2pPr>
            <a:lvl3pPr>
              <a:defRPr sz="1400"/>
            </a:lvl3pPr>
            <a:lvl4pPr>
              <a:defRPr sz="1400">
                <a:solidFill>
                  <a:schemeClr val="accent3">
                    <a:lumMod val="60000"/>
                    <a:lumOff val="40000"/>
                  </a:schemeClr>
                </a:solidFill>
              </a:defRPr>
            </a:lvl4pPr>
            <a:lvl5pPr>
              <a:defRPr sz="1400">
                <a:solidFill>
                  <a:schemeClr val="accent3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54964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1188" y="333375"/>
            <a:ext cx="8208962" cy="3816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4077072"/>
            <a:ext cx="548640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63688" y="548680"/>
            <a:ext cx="5486400" cy="345638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en-IE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63688" y="4725144"/>
            <a:ext cx="5486400" cy="864096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2241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3rd June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27C71818-CA6B-4000-9B33-640EBC5A269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280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6598242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r>
              <a:rPr lang="en-US"/>
              <a:t>3rd June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9214" y="6545241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5608C08-4E0F-44EB-A825-F0FE7250FB0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774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0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3rd June 2020</a:t>
            </a:r>
            <a:endParaRPr lang="en-US" dirty="0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1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0409A-2541-491C-9037-E97934587B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cal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SSU_PPT_presentation24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755576" y="1988840"/>
            <a:ext cx="5040560" cy="1296144"/>
          </a:xfrm>
          <a:ln>
            <a:noFill/>
          </a:ln>
        </p:spPr>
        <p:txBody>
          <a:bodyPr anchor="t">
            <a:noAutofit/>
          </a:bodyPr>
          <a:lstStyle>
            <a:lvl1pPr>
              <a:defRPr sz="3400" baseline="0">
                <a:solidFill>
                  <a:srgbClr val="06406A"/>
                </a:solidFill>
                <a:latin typeface="Calibri"/>
                <a:cs typeface="Calibri"/>
              </a:defRPr>
            </a:lvl1pPr>
          </a:lstStyle>
          <a:p>
            <a:r>
              <a:rPr lang="ga-IE" dirty="0"/>
              <a:t>Click to edit Sub Title style</a:t>
            </a:r>
            <a:endParaRPr lang="en-IE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7584" y="4149080"/>
            <a:ext cx="4176464" cy="1008112"/>
          </a:xfrm>
          <a:ln>
            <a:noFill/>
          </a:ln>
        </p:spPr>
        <p:txBody>
          <a:bodyPr/>
          <a:lstStyle>
            <a:lvl1pPr>
              <a:defRPr sz="1800">
                <a:solidFill>
                  <a:srgbClr val="06406A"/>
                </a:solidFill>
                <a:latin typeface="Calibri"/>
                <a:cs typeface="Calibri"/>
              </a:defRPr>
            </a:lvl1pPr>
            <a:lvl2pPr marL="0" indent="0">
              <a:lnSpc>
                <a:spcPct val="130000"/>
              </a:lnSpc>
              <a:buNone/>
              <a:defRPr sz="1600">
                <a:solidFill>
                  <a:schemeClr val="bg1"/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6958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SSU_PPT_presentation210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0" y="1340768"/>
            <a:ext cx="9144000" cy="5517232"/>
          </a:xfrm>
          <a:noFill/>
          <a:ln>
            <a:noFill/>
          </a:ln>
        </p:spPr>
        <p:txBody>
          <a:bodyPr anchor="ctr">
            <a:noAutofit/>
          </a:bodyPr>
          <a:lstStyle>
            <a:lvl1pPr algn="ctr">
              <a:defRPr sz="4800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ga-IE" dirty="0"/>
              <a:t>Thank You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05052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SSU_PPT_presentation28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4000" cy="68574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-14163"/>
            <a:ext cx="9144000" cy="5819427"/>
          </a:xfrm>
          <a:prstGeom prst="rect">
            <a:avLst/>
          </a:prstGeom>
          <a:solidFill>
            <a:srgbClr val="0D97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971600" y="2204864"/>
            <a:ext cx="7056784" cy="1008112"/>
          </a:xfrm>
          <a:ln>
            <a:noFill/>
          </a:ln>
        </p:spPr>
        <p:txBody>
          <a:bodyPr anchor="t">
            <a:noAutofit/>
          </a:bodyPr>
          <a:lstStyle>
            <a:lvl1pPr>
              <a:defRPr sz="3000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71798" y="3284984"/>
            <a:ext cx="7056586" cy="144016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 marL="0" indent="0">
              <a:lnSpc>
                <a:spcPct val="130000"/>
              </a:lnSpc>
              <a:buNone/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71438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4163"/>
            <a:ext cx="9144000" cy="6886327"/>
          </a:xfrm>
          <a:prstGeom prst="rect">
            <a:avLst/>
          </a:prstGeom>
          <a:gradFill flip="none" rotWithShape="1">
            <a:gsLst>
              <a:gs pos="0">
                <a:srgbClr val="07416B"/>
              </a:gs>
              <a:gs pos="78000">
                <a:srgbClr val="0D97C0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412776"/>
            <a:ext cx="6696744" cy="4104456"/>
          </a:xfrm>
          <a:ln>
            <a:noFill/>
          </a:ln>
        </p:spPr>
        <p:txBody>
          <a:bodyPr/>
          <a:lstStyle>
            <a:lvl1pPr algn="ctr"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627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404465"/>
            <a:ext cx="7560890" cy="576263"/>
          </a:xfrm>
          <a:ln>
            <a:noFill/>
          </a:ln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971600" y="1600201"/>
            <a:ext cx="7571184" cy="377301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800" b="0"/>
            </a:lvl1pPr>
            <a:lvl2pPr marL="285750" indent="-285750">
              <a:buFont typeface="Arial"/>
              <a:buChar char="•"/>
              <a:defRPr sz="1600"/>
            </a:lvl2pPr>
            <a:lvl3pPr marL="720000" indent="-228600">
              <a:buFont typeface="Lucida Grande"/>
              <a:buChar char="﹣"/>
              <a:defRPr/>
            </a:lvl3pPr>
            <a:lvl4pPr marL="396000">
              <a:defRPr>
                <a:solidFill>
                  <a:srgbClr val="0089C3"/>
                </a:solidFill>
              </a:defRPr>
            </a:lvl4pPr>
            <a:lvl5pPr marL="1404000">
              <a:defRPr>
                <a:solidFill>
                  <a:srgbClr val="0089C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4262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404465"/>
            <a:ext cx="7560890" cy="5762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971600" y="1600201"/>
            <a:ext cx="7571184" cy="377301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800" b="0"/>
            </a:lvl1pPr>
            <a:lvl2pPr marL="285750" indent="-285750">
              <a:buFont typeface="Arial"/>
              <a:buChar char="•"/>
              <a:defRPr sz="1600"/>
            </a:lvl2pPr>
            <a:lvl3pPr marL="720000" indent="-228600">
              <a:buFont typeface="Lucida Grande"/>
              <a:buChar char="﹣"/>
              <a:defRPr/>
            </a:lvl3pPr>
            <a:lvl4pPr marL="396000">
              <a:defRPr>
                <a:solidFill>
                  <a:srgbClr val="A6CD66"/>
                </a:solidFill>
              </a:defRPr>
            </a:lvl4pPr>
            <a:lvl5pPr marL="1404000">
              <a:defRPr>
                <a:solidFill>
                  <a:srgbClr val="A6CD6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9735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132856"/>
            <a:ext cx="7416824" cy="939536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71600" y="3068960"/>
            <a:ext cx="7416824" cy="1512168"/>
          </a:xfrm>
        </p:spPr>
        <p:txBody>
          <a:bodyPr/>
          <a:lstStyle>
            <a:lvl1pPr>
              <a:defRPr sz="18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0" indent="0">
              <a:lnSpc>
                <a:spcPct val="130000"/>
              </a:lnSpc>
              <a:buNone/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4514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560840" cy="504056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ln>
                  <a:noFill/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971600" y="1600201"/>
            <a:ext cx="7571184" cy="377301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800" b="0"/>
            </a:lvl1pPr>
            <a:lvl2pPr marL="285750" indent="-285750">
              <a:buFont typeface="Arial"/>
              <a:buChar char="•"/>
              <a:defRPr sz="1600"/>
            </a:lvl2pPr>
            <a:lvl3pPr marL="720000" indent="-228600">
              <a:buFont typeface="Lucida Grande"/>
              <a:buChar char="﹣"/>
              <a:defRPr/>
            </a:lvl3pPr>
            <a:lvl4pPr marL="396000"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4pPr>
            <a:lvl5pPr marL="1404000"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971600" y="836712"/>
            <a:ext cx="7560840" cy="360040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3pPr marL="0" indent="0">
              <a:buNone/>
              <a:defRPr/>
            </a:lvl3pPr>
            <a:lvl5pPr marL="707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3002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blipFill rotWithShape="1">
            <a:blip r:embed="rId21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971550" y="260350"/>
            <a:ext cx="763289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Title</a:t>
            </a:r>
            <a:endParaRPr lang="en-IE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71550" y="1600200"/>
            <a:ext cx="7632700" cy="398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2" r:id="rId1"/>
    <p:sldLayoutId id="2147484603" r:id="rId2"/>
    <p:sldLayoutId id="2147484604" r:id="rId3"/>
    <p:sldLayoutId id="2147484605" r:id="rId4"/>
    <p:sldLayoutId id="2147484606" r:id="rId5"/>
    <p:sldLayoutId id="2147484607" r:id="rId6"/>
    <p:sldLayoutId id="2147484608" r:id="rId7"/>
    <p:sldLayoutId id="2147484609" r:id="rId8"/>
    <p:sldLayoutId id="2147484610" r:id="rId9"/>
    <p:sldLayoutId id="2147484611" r:id="rId10"/>
    <p:sldLayoutId id="2147484612" r:id="rId11"/>
    <p:sldLayoutId id="2147484613" r:id="rId12"/>
    <p:sldLayoutId id="2147484614" r:id="rId13"/>
    <p:sldLayoutId id="2147484615" r:id="rId14"/>
    <p:sldLayoutId id="2147484616" r:id="rId15"/>
    <p:sldLayoutId id="2147484617" r:id="rId16"/>
    <p:sldLayoutId id="2147484618" r:id="rId17"/>
    <p:sldLayoutId id="2147484416" r:id="rId1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kern="1200">
          <a:solidFill>
            <a:schemeClr val="bg1"/>
          </a:solidFill>
          <a:latin typeface="Calibri"/>
          <a:ea typeface="ＭＳ Ｐゴシック" charset="0"/>
          <a:cs typeface="Calibr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474747"/>
          </a:solidFill>
          <a:latin typeface="Verdana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474747"/>
          </a:solidFill>
          <a:latin typeface="Verdana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474747"/>
          </a:solidFill>
          <a:latin typeface="Verdana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474747"/>
          </a:solidFill>
          <a:latin typeface="Verdana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74747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74747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74747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74747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kern="1200">
          <a:solidFill>
            <a:srgbClr val="474747"/>
          </a:solidFill>
          <a:latin typeface="Calibri"/>
          <a:ea typeface="ＭＳ Ｐゴシック" charset="0"/>
          <a:cs typeface="Calibri"/>
        </a:defRPr>
      </a:lvl1pPr>
      <a:lvl2pPr marL="285750" indent="-285750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SzPct val="100000"/>
        <a:buFontTx/>
        <a:buBlip>
          <a:blip r:embed="rId22"/>
        </a:buBlip>
        <a:defRPr sz="1700" kern="1200">
          <a:solidFill>
            <a:srgbClr val="474747"/>
          </a:solidFill>
          <a:latin typeface="Calibri"/>
          <a:ea typeface="ＭＳ Ｐゴシック" charset="0"/>
          <a:cs typeface="Calibri"/>
        </a:defRPr>
      </a:lvl2pPr>
      <a:lvl3pPr marL="719138" indent="-228600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Font typeface="Lucida Grande" charset="0"/>
        <a:buChar char="﹣"/>
        <a:defRPr sz="1600" kern="1200">
          <a:solidFill>
            <a:srgbClr val="474747"/>
          </a:solidFill>
          <a:latin typeface="Calibri"/>
          <a:ea typeface="ＭＳ Ｐゴシック" charset="0"/>
          <a:cs typeface="Calibri"/>
        </a:defRPr>
      </a:lvl3pPr>
      <a:lvl4pPr marL="250825" indent="615950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defRPr sz="1400" kern="1200">
          <a:solidFill>
            <a:srgbClr val="0089C3"/>
          </a:solidFill>
          <a:latin typeface="Calibri"/>
          <a:ea typeface="ＭＳ Ｐゴシック" charset="0"/>
          <a:cs typeface="Calibri"/>
        </a:defRPr>
      </a:lvl4pPr>
      <a:lvl5pPr marL="1331913" indent="-228600" algn="l" rtl="0" eaLnBrk="1" fontAlgn="base" hangingPunct="1">
        <a:spcBef>
          <a:spcPct val="20000"/>
        </a:spcBef>
        <a:spcAft>
          <a:spcPct val="0"/>
        </a:spcAft>
        <a:buSzPct val="100000"/>
        <a:buFontTx/>
        <a:buBlip>
          <a:blip r:embed="rId22"/>
        </a:buBlip>
        <a:defRPr sz="1400" kern="1200">
          <a:solidFill>
            <a:srgbClr val="0089C3"/>
          </a:solidFill>
          <a:latin typeface="Calibri"/>
          <a:ea typeface="ＭＳ Ｐゴシック" charset="0"/>
          <a:cs typeface="Calibr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eileenahern@fssu.ie" TargetMode="Externa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916832"/>
            <a:ext cx="7488832" cy="4115668"/>
          </a:xfrm>
        </p:spPr>
        <p:txBody>
          <a:bodyPr/>
          <a:lstStyle/>
          <a:p>
            <a:pPr algn="ctr"/>
            <a:r>
              <a:rPr lang="en-IE" sz="4400" b="1" dirty="0"/>
              <a:t>Grants and Income</a:t>
            </a:r>
            <a:br>
              <a:rPr lang="en-IE" sz="4400" b="1" dirty="0"/>
            </a:br>
            <a:r>
              <a:rPr lang="en-IE" sz="4400" b="1" dirty="0"/>
              <a:t> received in Advance</a:t>
            </a:r>
            <a:br>
              <a:rPr lang="en-IE" sz="4400" b="1" dirty="0"/>
            </a:br>
            <a:r>
              <a:rPr lang="en-IE" sz="4400" b="1" dirty="0"/>
              <a:t/>
            </a:r>
            <a:br>
              <a:rPr lang="en-IE" sz="4400" b="1" dirty="0"/>
            </a:br>
            <a:r>
              <a:rPr lang="en-IE" sz="4400" b="1" dirty="0"/>
              <a:t>Webinar</a:t>
            </a:r>
            <a:br>
              <a:rPr lang="en-IE" sz="4400" b="1" dirty="0"/>
            </a:br>
            <a:r>
              <a:rPr lang="en-IE" sz="4400" b="1" dirty="0"/>
              <a:t/>
            </a:r>
            <a:br>
              <a:rPr lang="en-IE" sz="4400" b="1" dirty="0"/>
            </a:br>
            <a:r>
              <a:rPr lang="en-IE" sz="2400" b="1" dirty="0"/>
              <a:t>3</a:t>
            </a:r>
            <a:r>
              <a:rPr lang="en-IE" sz="2400" b="1" baseline="30000" dirty="0"/>
              <a:t>rd</a:t>
            </a:r>
            <a:r>
              <a:rPr lang="en-IE" sz="2400" b="1" dirty="0"/>
              <a:t> June 2020</a:t>
            </a:r>
            <a:r>
              <a:rPr lang="en-US" sz="4000" b="1" dirty="0"/>
              <a:t/>
            </a:r>
            <a:br>
              <a:rPr lang="en-US" sz="4000" b="1" dirty="0"/>
            </a:br>
            <a:endParaRPr lang="en-US" sz="3600" dirty="0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31877197-79CF-4E61-8913-5BFEBF176A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82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25"/>
    </mc:Choice>
    <mc:Fallback xmlns="">
      <p:transition spd="slow" advTm="105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17970-9EB3-46AF-A526-5AC55D04D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Advance Grant Calculation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52B98-9455-4FB5-B346-928881F31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052736"/>
            <a:ext cx="6079040" cy="4968551"/>
          </a:xfrm>
        </p:spPr>
        <p:txBody>
          <a:bodyPr/>
          <a:lstStyle/>
          <a:p>
            <a:r>
              <a:rPr lang="en-IE" sz="3200" b="1" dirty="0"/>
              <a:t>Book Grant</a:t>
            </a:r>
          </a:p>
          <a:p>
            <a:r>
              <a:rPr lang="en-IE" sz="3200" dirty="0"/>
              <a:t>The book grant schools receive in June is for the next school year</a:t>
            </a:r>
          </a:p>
          <a:p>
            <a:r>
              <a:rPr lang="en-IE" sz="3200" dirty="0"/>
              <a:t>e.g. the school received €10,000 in June</a:t>
            </a:r>
          </a:p>
          <a:p>
            <a:r>
              <a:rPr lang="en-IE" sz="3200" b="1" dirty="0"/>
              <a:t>Advance Grant=€10,000 code 2150</a:t>
            </a:r>
          </a:p>
          <a:p>
            <a:endParaRPr lang="en-IE" sz="3200" b="1" dirty="0"/>
          </a:p>
          <a:p>
            <a:r>
              <a:rPr lang="en-IE" sz="2400" b="1" i="1" dirty="0"/>
              <a:t>If the school has paid for the books or paid the parents out the grant before the 31/08/2020 these payments are classified as Prepayments</a:t>
            </a:r>
            <a:r>
              <a:rPr lang="en-IE" sz="2400" b="1" dirty="0"/>
              <a:t>.</a:t>
            </a:r>
          </a:p>
          <a:p>
            <a:endParaRPr lang="en-IE" sz="3200" b="1" dirty="0"/>
          </a:p>
          <a:p>
            <a:endParaRPr lang="en-IE" sz="3200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29CAA1-5E0A-4E13-9E88-812DD120F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3rd June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E4E062-02AA-4562-A325-F5E4A3965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608C08-4E0F-44EB-A825-F0FE7250FB0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0F19A6-27D2-4B10-BBFE-F2E5EEA17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2275" y="1052736"/>
            <a:ext cx="2371725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841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DC4C2-49D7-40FE-B108-DFD20AB5C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 Programme Grants-Other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88F41-830B-4A14-97A3-F7A7FE203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628800"/>
            <a:ext cx="5935024" cy="4446022"/>
          </a:xfrm>
        </p:spPr>
        <p:txBody>
          <a:bodyPr/>
          <a:lstStyle/>
          <a:p>
            <a:r>
              <a:rPr lang="en-IE" sz="3200" dirty="0"/>
              <a:t>The school receives a number of grants that are not ring fenced and are for the current school year.</a:t>
            </a:r>
          </a:p>
          <a:p>
            <a:r>
              <a:rPr lang="en-IE" sz="3200" dirty="0"/>
              <a:t>E.G. LCA, JCSP, TY, Physics and Chemistry, Traveller pupil, State examination grants .</a:t>
            </a:r>
          </a:p>
          <a:p>
            <a:r>
              <a:rPr lang="en-IE" sz="3200" dirty="0"/>
              <a:t>These grants are paid in the current year to cover current year costs.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7A484-2152-4925-8959-AC5849381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3rd June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F7D735-B746-4A6E-8EA2-045024282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608C08-4E0F-44EB-A825-F0FE7250FB0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E5C9A1-9443-4982-9671-2C94F9C716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2492896"/>
            <a:ext cx="289560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016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DB54A-1AD6-4AA0-9F62-CF0C325C1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Surf Accounts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A0682-3206-4791-8C68-945F85593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IE" sz="2800" dirty="0"/>
              <a:t>We will now look at processing these</a:t>
            </a:r>
          </a:p>
          <a:p>
            <a:pPr algn="ctr"/>
            <a:endParaRPr lang="en-IE" sz="2800" dirty="0"/>
          </a:p>
          <a:p>
            <a:pPr algn="ctr"/>
            <a:r>
              <a:rPr lang="en-IE" sz="2800" dirty="0"/>
              <a:t> transactions in </a:t>
            </a:r>
          </a:p>
          <a:p>
            <a:pPr algn="ctr"/>
            <a:endParaRPr lang="en-IE" sz="2800" dirty="0"/>
          </a:p>
          <a:p>
            <a:pPr algn="ctr"/>
            <a:endParaRPr lang="en-IE" sz="2800" dirty="0"/>
          </a:p>
          <a:p>
            <a:pPr algn="ctr"/>
            <a:r>
              <a:rPr lang="en-IE" sz="2800" dirty="0"/>
              <a:t>Surf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59AEB7-A937-462D-8093-502B986BE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3rd June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D57CD8-1453-4A37-9442-1F846C8F9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608C08-4E0F-44EB-A825-F0FE7250FB0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544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F50DF-16F8-4F04-A886-B8AA7EE73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Unspent Grant Calculation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7A099-005A-44EF-BF99-45D9162DF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268761"/>
            <a:ext cx="7989752" cy="4590038"/>
          </a:xfrm>
        </p:spPr>
        <p:txBody>
          <a:bodyPr/>
          <a:lstStyle/>
          <a:p>
            <a:r>
              <a:rPr lang="en-IE" sz="3200" dirty="0">
                <a:latin typeface="+mn-lt"/>
                <a:ea typeface="Calibri" panose="020F0502020204030204" pitchFamily="34" charset="0"/>
              </a:rPr>
              <a:t>The supervision and substitution grant and the book grant are ring-fenced income and therefore cannot be used for any other purpose. </a:t>
            </a:r>
          </a:p>
          <a:p>
            <a:r>
              <a:rPr lang="en-IE" sz="3200" dirty="0">
                <a:latin typeface="+mn-lt"/>
                <a:ea typeface="Calibri" panose="020F0502020204030204" pitchFamily="34" charset="0"/>
              </a:rPr>
              <a:t>The unspent portion of these grants should be deferred until it is spent by the school on supervision and substitution or text books.</a:t>
            </a:r>
          </a:p>
          <a:p>
            <a:r>
              <a:rPr lang="en-IE" sz="3200" b="1" dirty="0">
                <a:latin typeface="+mn-lt"/>
                <a:ea typeface="Calibri" panose="020F0502020204030204" pitchFamily="34" charset="0"/>
              </a:rPr>
              <a:t>The unspent portion of the grant is posted to codes 2160/2170</a:t>
            </a:r>
          </a:p>
          <a:p>
            <a:r>
              <a:rPr lang="en-IE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IE" sz="3200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7D5E3F-E83D-470C-B03C-91EFF2B9E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3rd June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09BB85-D357-4A90-A4A5-D0CA8E5F0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608C08-4E0F-44EB-A825-F0FE7250FB0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066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8F4CF-5611-4EF4-B25C-65CC0DE50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Calculate Unspent Grants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FE591-3D32-4421-95E6-362C730C8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268761"/>
            <a:ext cx="7989752" cy="4590038"/>
          </a:xfrm>
        </p:spPr>
        <p:txBody>
          <a:bodyPr/>
          <a:lstStyle/>
          <a:p>
            <a:r>
              <a:rPr lang="en-IE" sz="2400" b="1" dirty="0"/>
              <a:t>Supervision &amp; Substitution </a:t>
            </a:r>
            <a:endParaRPr lang="en-IE" sz="2400" dirty="0"/>
          </a:p>
          <a:p>
            <a:r>
              <a:rPr lang="en-IE" sz="2400" dirty="0"/>
              <a:t>3240       S&amp;S        Grant received         €5,130</a:t>
            </a:r>
          </a:p>
          <a:p>
            <a:r>
              <a:rPr lang="en-IE" sz="2400" dirty="0"/>
              <a:t>4150       S &amp;S       Grant expenditure   €4,200</a:t>
            </a:r>
          </a:p>
          <a:p>
            <a:r>
              <a:rPr lang="en-IE" sz="2400" dirty="0"/>
              <a:t> </a:t>
            </a:r>
          </a:p>
          <a:p>
            <a:r>
              <a:rPr lang="en-IE" sz="2400" b="1" dirty="0"/>
              <a:t>Unspent Grant                                       </a:t>
            </a:r>
            <a:r>
              <a:rPr lang="en-IE" sz="2400" dirty="0"/>
              <a:t>=  €930</a:t>
            </a:r>
          </a:p>
          <a:p>
            <a:endParaRPr lang="en-IE" sz="2400" dirty="0"/>
          </a:p>
          <a:p>
            <a:r>
              <a:rPr lang="en-IE" sz="2400" b="1" dirty="0"/>
              <a:t>Book Grant</a:t>
            </a:r>
            <a:endParaRPr lang="en-IE" sz="2400" dirty="0"/>
          </a:p>
          <a:p>
            <a:r>
              <a:rPr lang="en-IE" sz="2400" dirty="0"/>
              <a:t>3150      Book Grant Received              €9,600</a:t>
            </a:r>
          </a:p>
          <a:p>
            <a:pPr>
              <a:buAutoNum type="arabicPlain" startAt="4730"/>
            </a:pPr>
            <a:r>
              <a:rPr lang="en-IE" sz="2400" dirty="0"/>
              <a:t>      Book Grant Expenditure        €8,900</a:t>
            </a:r>
          </a:p>
          <a:p>
            <a:pPr marL="0" indent="0"/>
            <a:endParaRPr lang="en-IE" sz="2400" dirty="0"/>
          </a:p>
          <a:p>
            <a:pPr marL="0" indent="0"/>
            <a:r>
              <a:rPr lang="en-IE" sz="2400" b="1" dirty="0"/>
              <a:t>Unspent Gran</a:t>
            </a:r>
            <a:r>
              <a:rPr lang="en-IE" sz="2400" dirty="0"/>
              <a:t>t                                      = €700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161BBA-2F3A-45F0-9993-C49F2D355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3rd June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41338A-BBC1-457F-A2C2-0A09978A1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608C08-4E0F-44EB-A825-F0FE7250FB0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337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C98BF-B918-4E23-A894-316E7FB57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Capital Grants.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81811-2B60-4FEC-A071-D8A578089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372" y="1124744"/>
            <a:ext cx="8023256" cy="3888432"/>
          </a:xfrm>
        </p:spPr>
        <p:txBody>
          <a:bodyPr/>
          <a:lstStyle/>
          <a:p>
            <a:r>
              <a:rPr lang="en-IE" sz="3200" b="1" dirty="0"/>
              <a:t>The school may receive grants for Capital projects from time to time.</a:t>
            </a:r>
          </a:p>
          <a:p>
            <a:r>
              <a:rPr lang="en-IE" sz="3200" dirty="0"/>
              <a:t>This includes grants for buildings, fixtures, fittings and equipment, computer equipment etc.</a:t>
            </a:r>
          </a:p>
          <a:p>
            <a:r>
              <a:rPr lang="en-IE" sz="3200" dirty="0"/>
              <a:t>Capital grant income is coded to 3900-3990</a:t>
            </a:r>
          </a:p>
          <a:p>
            <a:r>
              <a:rPr lang="en-IE" sz="3200" dirty="0"/>
              <a:t>Capital Expenditure is coded to 1400-1480</a:t>
            </a:r>
          </a:p>
          <a:p>
            <a:r>
              <a:rPr lang="en-IE" sz="3200" dirty="0"/>
              <a:t>Grants due are coded to 1730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E5C299-58C7-400B-8E41-199A959A1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3rd June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D840D-10EA-4459-A62E-6E401CAE4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608C08-4E0F-44EB-A825-F0FE7250FB02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14978D-E8AA-4286-9F11-63479202F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711" y="5301307"/>
            <a:ext cx="3076575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257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AC1FB-972F-4F49-9DFF-A0ED46595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Capital Grants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E5178-A976-4F16-A269-51D18192D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982" y="1268760"/>
            <a:ext cx="7989752" cy="4824536"/>
          </a:xfrm>
        </p:spPr>
        <p:txBody>
          <a:bodyPr/>
          <a:lstStyle/>
          <a:p>
            <a:r>
              <a:rPr lang="en-IE" sz="2400" dirty="0"/>
              <a:t>Example</a:t>
            </a:r>
          </a:p>
          <a:p>
            <a:endParaRPr lang="en-IE" sz="2400" dirty="0"/>
          </a:p>
          <a:p>
            <a:r>
              <a:rPr lang="en-IE" sz="2400" dirty="0"/>
              <a:t>The school receives an ICT grant of €30,000 and spent €20,000 in the current school year</a:t>
            </a:r>
          </a:p>
          <a:p>
            <a:endParaRPr lang="en-IE" sz="2400" dirty="0"/>
          </a:p>
          <a:p>
            <a:pPr>
              <a:buAutoNum type="arabicPlain" startAt="3921"/>
            </a:pPr>
            <a:r>
              <a:rPr lang="en-IE" sz="2400" dirty="0"/>
              <a:t>     DES ICT Grant Received                              €30,000</a:t>
            </a:r>
          </a:p>
          <a:p>
            <a:pPr>
              <a:buAutoNum type="arabicPlain" startAt="3921"/>
            </a:pPr>
            <a:endParaRPr lang="en-IE" sz="2400" dirty="0"/>
          </a:p>
          <a:p>
            <a:pPr>
              <a:buAutoNum type="arabicPlain" startAt="1460"/>
            </a:pPr>
            <a:r>
              <a:rPr lang="en-IE" sz="2400" dirty="0"/>
              <a:t>      ICT Grant Expenditure                                 €20,000</a:t>
            </a:r>
          </a:p>
          <a:p>
            <a:pPr marL="0" indent="0"/>
            <a:endParaRPr lang="en-IE" sz="2400" dirty="0"/>
          </a:p>
          <a:p>
            <a:pPr marL="0" indent="0"/>
            <a:r>
              <a:rPr lang="en-IE" sz="2400" dirty="0"/>
              <a:t>2165        </a:t>
            </a:r>
            <a:r>
              <a:rPr lang="en-IE" sz="2400" b="1" dirty="0"/>
              <a:t>ICT Grant unspen</a:t>
            </a:r>
            <a:r>
              <a:rPr lang="en-IE" sz="2400" dirty="0"/>
              <a:t>t                                      €10,000</a:t>
            </a:r>
          </a:p>
          <a:p>
            <a:pPr>
              <a:buAutoNum type="arabicPlain" startAt="1460"/>
            </a:pPr>
            <a:endParaRPr lang="en-I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0AD037-1285-482F-AD09-AEDD8A94B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3rd June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73D2FD-2743-4762-9766-7B2C20D32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608C08-4E0F-44EB-A825-F0FE7250FB0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7444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0021F-743D-4C66-B03C-773E283B2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Advance Income-Surf Accounts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D84CA-38FF-4E72-9E18-361C86A0D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340769"/>
            <a:ext cx="7989752" cy="4518030"/>
          </a:xfrm>
        </p:spPr>
        <p:txBody>
          <a:bodyPr/>
          <a:lstStyle/>
          <a:p>
            <a:r>
              <a:rPr lang="en-IE" sz="2800" dirty="0"/>
              <a:t>All school generated income received in advance will be coded to account </a:t>
            </a:r>
            <a:r>
              <a:rPr lang="en-IE" sz="2800" b="1" dirty="0"/>
              <a:t>code 2105</a:t>
            </a:r>
            <a:r>
              <a:rPr lang="en-IE" sz="2800" dirty="0"/>
              <a:t>.</a:t>
            </a:r>
          </a:p>
          <a:p>
            <a:r>
              <a:rPr lang="en-IE" sz="2800" dirty="0"/>
              <a:t>When entering the advanced income to Surf accounts it is vital to use the correct department.</a:t>
            </a:r>
          </a:p>
          <a:p>
            <a:endParaRPr lang="en-IE" sz="2800" dirty="0"/>
          </a:p>
          <a:p>
            <a:r>
              <a:rPr lang="en-IE" sz="2800" dirty="0"/>
              <a:t>This will enable you to run a report on code 2105 by department.</a:t>
            </a:r>
          </a:p>
          <a:p>
            <a:endParaRPr lang="en-IE" sz="2800" dirty="0"/>
          </a:p>
          <a:p>
            <a:r>
              <a:rPr lang="en-IE" sz="2800" dirty="0"/>
              <a:t>This report will give the figures for the income in advance for posting to the next school years accounts.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4C53F9-68C6-4DC9-8BA6-D8069EF24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3rd June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54E6ED-8061-4548-8F2B-487A03DE2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608C08-4E0F-44EB-A825-F0FE7250FB02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361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9C686-9345-474A-92D1-675E1AB5F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Advance -School Generated Income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3C2FC-E6C2-4336-A83A-FF87ED9CC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696" y="1124744"/>
            <a:ext cx="5541480" cy="4854931"/>
          </a:xfrm>
        </p:spPr>
        <p:txBody>
          <a:bodyPr/>
          <a:lstStyle/>
          <a:p>
            <a:r>
              <a:rPr lang="en-IE" sz="2800" dirty="0"/>
              <a:t>Incoming First Year pupils</a:t>
            </a:r>
          </a:p>
          <a:p>
            <a:endParaRPr lang="en-IE" sz="2800" dirty="0"/>
          </a:p>
          <a:p>
            <a:r>
              <a:rPr lang="en-IE" sz="2800" dirty="0"/>
              <a:t>Transition Year pupils</a:t>
            </a:r>
          </a:p>
          <a:p>
            <a:endParaRPr lang="en-IE" sz="2800" dirty="0"/>
          </a:p>
          <a:p>
            <a:r>
              <a:rPr lang="en-IE" sz="2800" dirty="0"/>
              <a:t>School Administration Charges</a:t>
            </a:r>
          </a:p>
          <a:p>
            <a:endParaRPr lang="en-IE" sz="2800" dirty="0"/>
          </a:p>
          <a:p>
            <a:r>
              <a:rPr lang="en-IE" sz="2800" dirty="0"/>
              <a:t>Book rental Income</a:t>
            </a:r>
          </a:p>
          <a:p>
            <a:endParaRPr lang="en-IE" sz="2800" dirty="0"/>
          </a:p>
          <a:p>
            <a:r>
              <a:rPr lang="en-IE" sz="2800" dirty="0"/>
              <a:t>Voluntary Contributions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E2BBB7-6CBC-459D-A90E-5740935A8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3rd June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98D331-85EB-48CD-9BB5-CF02484A3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608C08-4E0F-44EB-A825-F0FE7250FB02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1387D7-EFC9-4A34-83E1-13F77B24F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224" y="1295400"/>
            <a:ext cx="21431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8832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B5EAE-FB34-44F6-AB78-28826B023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SURF Departments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CA439-0BEA-4DDF-8E50-250D03C44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196753"/>
            <a:ext cx="4566872" cy="4662046"/>
          </a:xfrm>
        </p:spPr>
        <p:txBody>
          <a:bodyPr/>
          <a:lstStyle/>
          <a:p>
            <a:r>
              <a:rPr lang="en-IE" sz="2400" b="1" dirty="0"/>
              <a:t>Create departments for the various income streams if not already setup.</a:t>
            </a:r>
          </a:p>
          <a:p>
            <a:endParaRPr lang="en-IE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IE" sz="2400" dirty="0"/>
              <a:t>Transition Year</a:t>
            </a:r>
          </a:p>
          <a:p>
            <a:pPr>
              <a:buFont typeface="Arial" panose="020B0604020202020204" pitchFamily="34" charset="0"/>
              <a:buChar char="•"/>
            </a:pPr>
            <a:endParaRPr lang="en-IE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IE" sz="2400" dirty="0"/>
              <a:t>School Administration Charges</a:t>
            </a:r>
          </a:p>
          <a:p>
            <a:pPr>
              <a:buFont typeface="Arial" panose="020B0604020202020204" pitchFamily="34" charset="0"/>
              <a:buChar char="•"/>
            </a:pPr>
            <a:endParaRPr lang="en-IE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IE" sz="2400" dirty="0"/>
              <a:t>Book rental Income</a:t>
            </a:r>
          </a:p>
          <a:p>
            <a:pPr>
              <a:buFont typeface="Arial" panose="020B0604020202020204" pitchFamily="34" charset="0"/>
              <a:buChar char="•"/>
            </a:pPr>
            <a:endParaRPr lang="en-IE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IE" sz="2400" dirty="0"/>
              <a:t>Voluntary Contributions</a:t>
            </a:r>
          </a:p>
          <a:p>
            <a:endParaRPr lang="en-IE" dirty="0"/>
          </a:p>
          <a:p>
            <a:endParaRPr lang="en-I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2B0307-3F35-4120-9273-59C39FDB2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3rd June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2C5939-D90A-4BB7-81A9-ACD8E6AD4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608C08-4E0F-44EB-A825-F0FE7250FB02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21E15C-88B0-46C3-B775-2C583BFF0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5737" y="2060848"/>
            <a:ext cx="3758247" cy="232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532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66C16-5AB0-4BF0-AEF9-763DB446A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Presenter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5E60C-7FE8-4188-9F43-5EE06EF50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IE" sz="2800" dirty="0"/>
              <a:t>Kathleen Moloney </a:t>
            </a:r>
          </a:p>
          <a:p>
            <a:pPr algn="ctr"/>
            <a:endParaRPr lang="en-IE" sz="2800" dirty="0"/>
          </a:p>
          <a:p>
            <a:pPr algn="ctr"/>
            <a:r>
              <a:rPr lang="en-IE" sz="2800" dirty="0"/>
              <a:t>Accountant</a:t>
            </a:r>
          </a:p>
          <a:p>
            <a:pPr algn="ctr"/>
            <a:endParaRPr lang="en-IE" sz="2800" dirty="0"/>
          </a:p>
          <a:p>
            <a:pPr algn="ctr"/>
            <a:r>
              <a:rPr lang="en-IE" sz="2800" dirty="0"/>
              <a:t>Financial Support Services Unit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C8D21-A558-4640-A168-B4258686A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608C08-4E0F-44EB-A825-F0FE7250FB0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8CE7B45-98E6-49B7-852E-F589E9341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3rd June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7361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372F2-BD42-48D3-B279-406B9BD56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New School Year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02BBC-7634-4BA2-A8EC-8952BD50F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772817"/>
            <a:ext cx="7989752" cy="4085982"/>
          </a:xfrm>
        </p:spPr>
        <p:txBody>
          <a:bodyPr/>
          <a:lstStyle/>
          <a:p>
            <a:r>
              <a:rPr lang="en-IE" sz="2800" dirty="0"/>
              <a:t>Transfer in the income that relates to this school year</a:t>
            </a:r>
          </a:p>
          <a:p>
            <a:endParaRPr lang="en-IE" sz="2800" dirty="0"/>
          </a:p>
          <a:p>
            <a:r>
              <a:rPr lang="en-IE" sz="2800" dirty="0"/>
              <a:t>1.  enter the grants received in advance</a:t>
            </a:r>
          </a:p>
          <a:p>
            <a:endParaRPr lang="en-IE" sz="2800" dirty="0"/>
          </a:p>
          <a:p>
            <a:r>
              <a:rPr lang="en-IE" sz="2800" dirty="0"/>
              <a:t>2.  enter school generated income received in advance</a:t>
            </a:r>
          </a:p>
          <a:p>
            <a:endParaRPr lang="en-I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4665F3-588D-4CA1-ACF6-D564977AE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3rd June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C52C53-7E2B-492E-AA3D-EEE6D876D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608C08-4E0F-44EB-A825-F0FE7250FB02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4A40D4-454D-4AA7-B971-60DAD2D1C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8037" y="4678341"/>
            <a:ext cx="2447925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6954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30781-FE18-4F8A-B59C-EEF053BE22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2109" y="0"/>
            <a:ext cx="7989752" cy="836712"/>
          </a:xfrm>
        </p:spPr>
        <p:txBody>
          <a:bodyPr/>
          <a:lstStyle/>
          <a:p>
            <a:r>
              <a:rPr lang="en-IE" dirty="0">
                <a:solidFill>
                  <a:schemeClr val="bg1"/>
                </a:solidFill>
              </a:rPr>
              <a:t>Summary-Income received in advance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1EE55F-B42E-40F6-98A8-90261D4A86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2" y="1268760"/>
            <a:ext cx="8239280" cy="4683050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IE" sz="2600" cap="none" dirty="0">
                <a:solidFill>
                  <a:srgbClr val="000000"/>
                </a:solidFill>
              </a:rPr>
              <a:t>Please identify grants received for the next school year</a:t>
            </a:r>
          </a:p>
          <a:p>
            <a:pPr marL="342900" indent="-342900">
              <a:buFont typeface="+mj-lt"/>
              <a:buAutoNum type="arabicPeriod"/>
            </a:pPr>
            <a:endParaRPr lang="en-IE" sz="2600" cap="none" dirty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IE" sz="2600" cap="none" dirty="0">
                <a:solidFill>
                  <a:srgbClr val="000000"/>
                </a:solidFill>
              </a:rPr>
              <a:t>Process the transactions to the correct nominal code</a:t>
            </a:r>
          </a:p>
          <a:p>
            <a:pPr marL="342900" indent="-342900">
              <a:buFont typeface="+mj-lt"/>
              <a:buAutoNum type="arabicPeriod"/>
            </a:pPr>
            <a:endParaRPr lang="en-IE" sz="2600" cap="none" dirty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IE" sz="2600" cap="none" dirty="0">
                <a:solidFill>
                  <a:srgbClr val="000000"/>
                </a:solidFill>
              </a:rPr>
              <a:t>Identify school generated income for the next school year</a:t>
            </a:r>
          </a:p>
          <a:p>
            <a:pPr marL="342900" indent="-342900">
              <a:buFont typeface="+mj-lt"/>
              <a:buAutoNum type="arabicPeriod"/>
            </a:pPr>
            <a:endParaRPr lang="en-IE" sz="2600" cap="none" dirty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IE" sz="2600" cap="none" dirty="0">
                <a:solidFill>
                  <a:srgbClr val="000000"/>
                </a:solidFill>
              </a:rPr>
              <a:t>Process the transactions to the correct nominal code</a:t>
            </a:r>
          </a:p>
          <a:p>
            <a:pPr marL="342900" indent="-342900">
              <a:buFont typeface="+mj-lt"/>
              <a:buAutoNum type="arabicPeriod"/>
            </a:pPr>
            <a:endParaRPr lang="en-IE" sz="2600" cap="none" dirty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IE" sz="2600" cap="none" dirty="0">
                <a:solidFill>
                  <a:srgbClr val="000000"/>
                </a:solidFill>
              </a:rPr>
              <a:t>Calculate the amount of  unspent ringfenced grants </a:t>
            </a:r>
          </a:p>
          <a:p>
            <a:pPr marL="342900" indent="-342900">
              <a:buFont typeface="+mj-lt"/>
              <a:buAutoNum type="arabicPeriod"/>
            </a:pPr>
            <a:endParaRPr lang="en-IE" sz="2600" cap="none" dirty="0">
              <a:solidFill>
                <a:srgbClr val="000000"/>
              </a:solidFill>
            </a:endParaRPr>
          </a:p>
          <a:p>
            <a:r>
              <a:rPr lang="en-IE" sz="2600" cap="none" dirty="0">
                <a:solidFill>
                  <a:srgbClr val="000000"/>
                </a:solidFill>
              </a:rPr>
              <a:t>  6. Process the transactions to the correct nominal code</a:t>
            </a:r>
          </a:p>
          <a:p>
            <a:endParaRPr lang="en-IE" sz="2600" b="1" cap="none" dirty="0">
              <a:solidFill>
                <a:srgbClr val="000000"/>
              </a:solidFill>
            </a:endParaRPr>
          </a:p>
          <a:p>
            <a:r>
              <a:rPr lang="en-IE" sz="2600" cap="none" dirty="0">
                <a:solidFill>
                  <a:srgbClr val="000000"/>
                </a:solidFill>
              </a:rPr>
              <a:t>7. In the new school year reverse the advanced income transactions</a:t>
            </a:r>
          </a:p>
          <a:p>
            <a:r>
              <a:rPr lang="en-IE" cap="none" dirty="0">
                <a:solidFill>
                  <a:srgbClr val="000000"/>
                </a:solidFill>
              </a:rPr>
              <a:t> </a:t>
            </a:r>
          </a:p>
          <a:p>
            <a:endParaRPr lang="en-IE" sz="2400" cap="none" dirty="0"/>
          </a:p>
          <a:p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97BB08-8E42-4696-9372-74536DD38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3rd June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28881-8D6C-4835-A2ED-15E4E056B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71818-CA6B-4000-9B33-640EBC5A2691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399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39552" y="2708920"/>
            <a:ext cx="7286676" cy="2447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18288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n-US" sz="3200" b="1" dirty="0">
              <a:solidFill>
                <a:schemeClr val="accent3">
                  <a:lumMod val="7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US" sz="3200" b="1" dirty="0">
              <a:solidFill>
                <a:schemeClr val="accent3">
                  <a:lumMod val="7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Log on to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US" sz="4000" b="1" dirty="0">
              <a:solidFill>
                <a:srgbClr val="990033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99003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www.fssu.ie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US" sz="3200" b="1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11560" y="260350"/>
            <a:ext cx="7992888" cy="648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Calibri"/>
                <a:ea typeface="ＭＳ Ｐゴシック" charset="0"/>
                <a:cs typeface="Calibri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474747"/>
                </a:solidFill>
                <a:latin typeface="Verdana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474747"/>
                </a:solidFill>
                <a:latin typeface="Verdana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474747"/>
                </a:solidFill>
                <a:latin typeface="Verdana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474747"/>
                </a:solidFill>
                <a:latin typeface="Verdana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74747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74747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74747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74747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IE" sz="4000" dirty="0">
                <a:solidFill>
                  <a:schemeClr val="bg1"/>
                </a:solidFill>
              </a:rPr>
              <a:t>FSSU Website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6A68EC-9DA8-468C-A303-840814D4F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71818-CA6B-4000-9B33-640EBC5A2691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4C070C-CADA-40F2-A513-29C95F80E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3rd June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95408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4B247-D2D7-4368-BD4E-C2F9E0021E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353229-E9A5-4694-930B-DADB04B3D8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D668E6-B175-4C7C-A032-E73F49FA91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54" t="9401" r="20323" b="15527"/>
          <a:stretch/>
        </p:blipFill>
        <p:spPr>
          <a:xfrm>
            <a:off x="-16584" y="0"/>
            <a:ext cx="9465973" cy="685800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FD865EBC-CC67-4B36-A3F1-1B095D3572AF}"/>
              </a:ext>
            </a:extLst>
          </p:cNvPr>
          <p:cNvSpPr/>
          <p:nvPr/>
        </p:nvSpPr>
        <p:spPr>
          <a:xfrm>
            <a:off x="5292080" y="5445224"/>
            <a:ext cx="2520280" cy="7920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34ECEC6-574D-4478-A5C1-27CDA022E19E}"/>
              </a:ext>
            </a:extLst>
          </p:cNvPr>
          <p:cNvCxnSpPr/>
          <p:nvPr/>
        </p:nvCxnSpPr>
        <p:spPr>
          <a:xfrm>
            <a:off x="5324440" y="4725144"/>
            <a:ext cx="576064" cy="720080"/>
          </a:xfrm>
          <a:prstGeom prst="straightConnector1">
            <a:avLst/>
          </a:prstGeom>
          <a:ln w="412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AB91EB-A5FE-408F-980A-D0DE6B719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71818-CA6B-4000-9B33-640EBC5A2691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9A42BF-BA16-4725-9656-F9D99889F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3rd June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5844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5820A-FD5B-49BA-AC4C-57CDAE0A9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91E2DD-81C7-4449-845E-D38A4E697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3rd June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352C08-94A1-4FE8-A4AE-7CB971B0B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608C08-4E0F-44EB-A825-F0FE7250FB02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F38FB1B4-119E-4E69-8CA3-07AFE7111613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17240" t="15666" r="12753" b="8375"/>
          <a:stretch/>
        </p:blipFill>
        <p:spPr bwMode="auto">
          <a:xfrm>
            <a:off x="1795" y="0"/>
            <a:ext cx="9144000" cy="7029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B108F599-CFE0-4589-9B26-D1C4607D65A0}"/>
              </a:ext>
            </a:extLst>
          </p:cNvPr>
          <p:cNvSpPr/>
          <p:nvPr/>
        </p:nvSpPr>
        <p:spPr>
          <a:xfrm>
            <a:off x="0" y="2852936"/>
            <a:ext cx="1259632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265231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9FD94-08FA-43FB-8E2F-9AE63C60A0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544" y="126738"/>
            <a:ext cx="7989752" cy="565958"/>
          </a:xfrm>
        </p:spPr>
        <p:txBody>
          <a:bodyPr>
            <a:normAutofit fontScale="90000"/>
          </a:bodyPr>
          <a:lstStyle/>
          <a:p>
            <a:pPr algn="ctr"/>
            <a:r>
              <a:rPr lang="en-IE" dirty="0">
                <a:solidFill>
                  <a:schemeClr val="bg1"/>
                </a:solidFill>
              </a:rPr>
              <a:t>FSSU Assistance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06852B-62D8-4933-8ACE-93CDF748EF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2" y="2059107"/>
            <a:ext cx="8311288" cy="3602142"/>
          </a:xfrm>
        </p:spPr>
        <p:txBody>
          <a:bodyPr>
            <a:normAutofit fontScale="40000" lnSpcReduction="20000"/>
          </a:bodyPr>
          <a:lstStyle/>
          <a:p>
            <a:endParaRPr lang="en-IE" b="1" dirty="0">
              <a:solidFill>
                <a:srgbClr val="000000"/>
              </a:solidFill>
            </a:endParaRPr>
          </a:p>
          <a:p>
            <a:pPr lvl="1"/>
            <a:r>
              <a:rPr lang="fr-FR" sz="4500" cap="none" dirty="0">
                <a:solidFill>
                  <a:srgbClr val="000000"/>
                </a:solidFill>
              </a:rPr>
              <a:t>Kathleen Moloney</a:t>
            </a:r>
          </a:p>
          <a:p>
            <a:pPr lvl="1"/>
            <a:r>
              <a:rPr lang="fr-FR" sz="4500" cap="none" dirty="0">
                <a:solidFill>
                  <a:srgbClr val="000000"/>
                </a:solidFill>
              </a:rPr>
              <a:t>Mobile: 086 0405128</a:t>
            </a:r>
          </a:p>
          <a:p>
            <a:pPr lvl="1"/>
            <a:r>
              <a:rPr lang="fr-FR" sz="4500" cap="none" dirty="0">
                <a:solidFill>
                  <a:srgbClr val="000000"/>
                </a:solidFill>
              </a:rPr>
              <a:t> Email: kathleenmoloney@fssu.ie</a:t>
            </a:r>
          </a:p>
          <a:p>
            <a:pPr lvl="1"/>
            <a:endParaRPr lang="fr-FR" sz="4500" cap="none" dirty="0">
              <a:solidFill>
                <a:srgbClr val="000000"/>
              </a:solidFill>
            </a:endParaRPr>
          </a:p>
          <a:p>
            <a:pPr lvl="1"/>
            <a:r>
              <a:rPr lang="fr-FR" sz="4500" cap="none" dirty="0">
                <a:solidFill>
                  <a:srgbClr val="000000"/>
                </a:solidFill>
              </a:rPr>
              <a:t>Eileen Ahern</a:t>
            </a:r>
          </a:p>
          <a:p>
            <a:pPr lvl="1"/>
            <a:r>
              <a:rPr lang="fr-FR" sz="4500" cap="none" dirty="0">
                <a:solidFill>
                  <a:srgbClr val="000000"/>
                </a:solidFill>
              </a:rPr>
              <a:t>Mobile: 086-8519116</a:t>
            </a:r>
          </a:p>
          <a:p>
            <a:pPr lvl="1"/>
            <a:r>
              <a:rPr lang="fr-FR" sz="4500" cap="none" dirty="0">
                <a:solidFill>
                  <a:srgbClr val="000000"/>
                </a:solidFill>
              </a:rPr>
              <a:t>Email: eileenahern@fssu.ie</a:t>
            </a:r>
            <a:endParaRPr lang="fr-FR" sz="4500" cap="none" dirty="0">
              <a:solidFill>
                <a:srgbClr val="000000"/>
              </a:solidFill>
              <a:hlinkClick r:id="rId2"/>
            </a:endParaRPr>
          </a:p>
          <a:p>
            <a:pPr lvl="1"/>
            <a:r>
              <a:rPr lang="fr-FR" sz="4500" cap="none" dirty="0" err="1">
                <a:solidFill>
                  <a:srgbClr val="000000"/>
                </a:solidFill>
                <a:hlinkClick r:id="rId2"/>
              </a:rPr>
              <a:t>eenahe</a:t>
            </a:r>
            <a:endParaRPr lang="fr-FR" sz="4500" cap="none" dirty="0">
              <a:solidFill>
                <a:srgbClr val="000000"/>
              </a:solidFill>
            </a:endParaRPr>
          </a:p>
          <a:p>
            <a:pPr lvl="1"/>
            <a:r>
              <a:rPr lang="en-IE" sz="4500" cap="none" dirty="0">
                <a:solidFill>
                  <a:srgbClr val="000000"/>
                </a:solidFill>
              </a:rPr>
              <a:t>Emma Kenny</a:t>
            </a:r>
          </a:p>
          <a:p>
            <a:pPr lvl="1"/>
            <a:r>
              <a:rPr lang="en-IE" sz="4500" cap="none" dirty="0">
                <a:solidFill>
                  <a:srgbClr val="000000"/>
                </a:solidFill>
              </a:rPr>
              <a:t>Mobile:086-7018874 </a:t>
            </a:r>
          </a:p>
          <a:p>
            <a:pPr lvl="1"/>
            <a:r>
              <a:rPr lang="en-IE" sz="4500" cap="none" dirty="0">
                <a:solidFill>
                  <a:srgbClr val="000000"/>
                </a:solidFill>
              </a:rPr>
              <a:t>Email: emmakenny@fssu.ie</a:t>
            </a:r>
          </a:p>
          <a:p>
            <a:endParaRPr lang="en-IE" sz="9600" b="1" dirty="0">
              <a:solidFill>
                <a:srgbClr val="000000"/>
              </a:solidFill>
            </a:endParaRPr>
          </a:p>
          <a:p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E22A7-6076-4B7E-9B0B-9243707B6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3rd June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882515-83E0-4FF2-8CDC-05A74B969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71818-CA6B-4000-9B33-640EBC5A2691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B7626A-79D2-49E0-91D0-D10C2BAECF97}"/>
              </a:ext>
            </a:extLst>
          </p:cNvPr>
          <p:cNvSpPr txBox="1"/>
          <p:nvPr/>
        </p:nvSpPr>
        <p:spPr>
          <a:xfrm>
            <a:off x="755576" y="1196752"/>
            <a:ext cx="7701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rgbClr val="000000"/>
                </a:solidFill>
                <a:latin typeface="+mn-lt"/>
              </a:rPr>
              <a:t>If you would like assistance please contact us using the details below.</a:t>
            </a:r>
          </a:p>
        </p:txBody>
      </p:sp>
    </p:spTree>
    <p:extLst>
      <p:ext uri="{BB962C8B-B14F-4D97-AF65-F5344CB8AC3E}">
        <p14:creationId xmlns:p14="http://schemas.microsoft.com/office/powerpoint/2010/main" val="27275230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A6CF7-4245-4C2D-A282-4352F66903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2" y="2333343"/>
            <a:ext cx="7989752" cy="150484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Thank You</a:t>
            </a:r>
            <a:br>
              <a:rPr lang="en-US" sz="5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5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 for</a:t>
            </a:r>
            <a:br>
              <a:rPr lang="en-US" sz="5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5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 joining the webinar</a:t>
            </a:r>
            <a:endParaRPr lang="en-IE" sz="5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378ED0-902E-4CBA-9437-ACA6ADE7B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71818-CA6B-4000-9B33-640EBC5A2691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BF81712-B4D9-4872-9D40-06C1B6F95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3rd June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421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03FD9-DFFD-4EA1-BB03-22D27E68F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23DE7-BA46-4370-83A3-D68B34ADA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194" y="1412776"/>
            <a:ext cx="7989752" cy="4536504"/>
          </a:xfrm>
        </p:spPr>
        <p:txBody>
          <a:bodyPr/>
          <a:lstStyle/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200" b="1" dirty="0">
                <a:solidFill>
                  <a:srgbClr val="000000"/>
                </a:solidFill>
              </a:rPr>
              <a:t>Introduction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200" b="1" dirty="0">
                <a:solidFill>
                  <a:srgbClr val="000000"/>
                </a:solidFill>
              </a:rPr>
              <a:t>Grants overview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200" b="1" dirty="0">
                <a:solidFill>
                  <a:srgbClr val="000000"/>
                </a:solidFill>
              </a:rPr>
              <a:t>Calculate advance grants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200" b="1" dirty="0">
                <a:solidFill>
                  <a:srgbClr val="000000"/>
                </a:solidFill>
              </a:rPr>
              <a:t>School Generated Income in advance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200" b="1" dirty="0">
                <a:solidFill>
                  <a:srgbClr val="000000"/>
                </a:solidFill>
              </a:rPr>
              <a:t>Create Departments in Surf Accounts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200" b="1" dirty="0">
                <a:solidFill>
                  <a:srgbClr val="000000"/>
                </a:solidFill>
              </a:rPr>
              <a:t>Surf Accounts postings pre year end 31/08/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200" b="1" dirty="0">
                <a:solidFill>
                  <a:srgbClr val="000000"/>
                </a:solidFill>
              </a:rPr>
              <a:t>Surf Accounts postings for the new year 01/09/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200" b="1" dirty="0">
                <a:solidFill>
                  <a:srgbClr val="000000"/>
                </a:solidFill>
              </a:rPr>
              <a:t>Questions &amp; Answers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IE" sz="2600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FA438B-2D85-487D-9385-1E19391F5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608C08-4E0F-44EB-A825-F0FE7250FB0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568F1C-2C6E-4950-A34D-F0F588988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3rd June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973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17212-07FA-458D-AEA5-708A95A3F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252786"/>
            <a:ext cx="8027815" cy="576263"/>
          </a:xfrm>
        </p:spPr>
        <p:txBody>
          <a:bodyPr/>
          <a:lstStyle/>
          <a:p>
            <a:r>
              <a:rPr lang="en-IE" dirty="0"/>
              <a:t>Introduction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B254D6-CD15-42E8-9537-0F04C0BE4ADA}"/>
              </a:ext>
            </a:extLst>
          </p:cNvPr>
          <p:cNvSpPr/>
          <p:nvPr/>
        </p:nvSpPr>
        <p:spPr>
          <a:xfrm>
            <a:off x="581192" y="2396506"/>
            <a:ext cx="682412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800" dirty="0">
                <a:solidFill>
                  <a:srgbClr val="000000"/>
                </a:solidFill>
                <a:latin typeface="+mn-lt"/>
              </a:rPr>
              <a:t>What is advance income?</a:t>
            </a:r>
          </a:p>
          <a:p>
            <a:endParaRPr lang="en-IE" sz="2800" dirty="0">
              <a:solidFill>
                <a:srgbClr val="000000"/>
              </a:solidFill>
              <a:latin typeface="+mn-lt"/>
            </a:endParaRPr>
          </a:p>
          <a:p>
            <a:r>
              <a:rPr lang="en-IE" sz="2800" dirty="0">
                <a:solidFill>
                  <a:srgbClr val="000000"/>
                </a:solidFill>
                <a:latin typeface="+mn-lt"/>
              </a:rPr>
              <a:t>This is income received in the current accounting period that belongs to future accounting years.</a:t>
            </a:r>
          </a:p>
          <a:p>
            <a:endParaRPr lang="en-IE" sz="2800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CC3AB1-CD37-46AD-8D31-763919243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608C08-4E0F-44EB-A825-F0FE7250FB0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4FB43B4-565D-4D1B-90C3-B5CEEC899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3rd June 2020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8A11FA-D826-4378-98F8-C958A37F6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3389" y="1105869"/>
            <a:ext cx="177165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813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3B13948-01B8-4F88-B095-F105DD4B19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4319" y="1052736"/>
            <a:ext cx="5925806" cy="5492505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</a:pPr>
            <a:r>
              <a:rPr lang="en-IE" sz="2400" b="1" dirty="0"/>
              <a:t>Non- Pay grant</a:t>
            </a:r>
            <a:r>
              <a:rPr lang="en-IE" sz="2400" dirty="0"/>
              <a:t>-Jan/Apr/Jul/Oct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</a:pPr>
            <a:r>
              <a:rPr lang="en-IE" sz="2400" b="1" dirty="0"/>
              <a:t>Minor Works Grant</a:t>
            </a:r>
            <a:r>
              <a:rPr lang="en-IE" sz="2400" dirty="0"/>
              <a:t>-Jan/Apr/Jul/Oct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</a:pPr>
            <a:r>
              <a:rPr lang="en-IE" sz="2400" b="1" dirty="0"/>
              <a:t>Non-Teaching Pay Grant</a:t>
            </a:r>
            <a:r>
              <a:rPr lang="en-IE" sz="2400" dirty="0"/>
              <a:t>-Jan/Apr/Jul/Oct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</a:pPr>
            <a:r>
              <a:rPr lang="en-IE" sz="2400" b="1" dirty="0"/>
              <a:t>DEIS Grant </a:t>
            </a:r>
            <a:r>
              <a:rPr lang="en-IE" sz="2400" dirty="0"/>
              <a:t>-Sept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</a:pPr>
            <a:r>
              <a:rPr lang="en-IE" sz="2400" b="1" dirty="0"/>
              <a:t>SSSF Grant</a:t>
            </a:r>
            <a:r>
              <a:rPr lang="en-IE" sz="2400" dirty="0"/>
              <a:t>- Mar/Jun/Nov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</a:pPr>
            <a:r>
              <a:rPr lang="en-IE" sz="2400" b="1" dirty="0"/>
              <a:t>Book Grant</a:t>
            </a:r>
            <a:r>
              <a:rPr lang="en-IE" sz="2400" dirty="0"/>
              <a:t>-June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</a:pPr>
            <a:r>
              <a:rPr lang="en-IE" sz="2400" b="1" dirty="0"/>
              <a:t>Supervision &amp; Substitution Grant- </a:t>
            </a:r>
            <a:r>
              <a:rPr lang="en-IE" sz="2400" dirty="0"/>
              <a:t>Dec/Jun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</a:pPr>
            <a:r>
              <a:rPr lang="en-IE" sz="2400" b="1" dirty="0"/>
              <a:t>Programme Grants</a:t>
            </a:r>
            <a:r>
              <a:rPr lang="en-IE" sz="2400" dirty="0"/>
              <a:t>-LCA, JCSP, TY, Physics and Chemistry.- June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94E8A52-C45F-4C51-8D66-60E663F6B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260350"/>
            <a:ext cx="7632700" cy="576263"/>
          </a:xfrm>
        </p:spPr>
        <p:txBody>
          <a:bodyPr/>
          <a:lstStyle/>
          <a:p>
            <a:pPr eaLnBrk="1" hangingPunct="1"/>
            <a:r>
              <a:rPr lang="en-IE" sz="4000" dirty="0"/>
              <a:t>School Grants Overview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4EF64A-DB8C-471D-8CD5-AECF0BB5A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608C08-4E0F-44EB-A825-F0FE7250FB0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73E03F-4695-4EB0-9434-41EA7C331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3rd June 2020</a:t>
            </a:r>
            <a:endParaRPr lang="en-US" dirty="0"/>
          </a:p>
        </p:txBody>
      </p:sp>
      <p:sp>
        <p:nvSpPr>
          <p:cNvPr id="2" name="AutoShape 2" descr="Education Grants Images, Stock Photos &amp; Vectors | Shutterstock">
            <a:extLst>
              <a:ext uri="{FF2B5EF4-FFF2-40B4-BE49-F238E27FC236}">
                <a16:creationId xmlns:a16="http://schemas.microsoft.com/office/drawing/2014/main" id="{D5EFA7A1-D111-4A69-B560-A5C46D9B90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1232520" cy="123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C384B2-1B6C-47AE-886F-032EA42ED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125" y="1591648"/>
            <a:ext cx="252412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388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10B02-BCB2-4467-BAE6-1BB95529E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School Accounting Year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C3948-88D4-4522-BC85-1E0ADE0D5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268761"/>
            <a:ext cx="7989752" cy="4590038"/>
          </a:xfrm>
        </p:spPr>
        <p:txBody>
          <a:bodyPr/>
          <a:lstStyle/>
          <a:p>
            <a:r>
              <a:rPr lang="en-IE" sz="2800" dirty="0"/>
              <a:t>The school accounting year runs from</a:t>
            </a:r>
          </a:p>
          <a:p>
            <a:endParaRPr lang="en-IE" sz="2800" dirty="0"/>
          </a:p>
          <a:p>
            <a:pPr algn="ctr"/>
            <a:r>
              <a:rPr lang="en-IE" sz="2800" b="1" dirty="0"/>
              <a:t>September</a:t>
            </a:r>
          </a:p>
          <a:p>
            <a:pPr algn="ctr"/>
            <a:endParaRPr lang="en-IE" sz="2800" b="1" dirty="0"/>
          </a:p>
          <a:p>
            <a:pPr algn="ctr"/>
            <a:r>
              <a:rPr lang="en-IE" sz="2800" b="1" dirty="0"/>
              <a:t>to</a:t>
            </a:r>
          </a:p>
          <a:p>
            <a:pPr algn="ctr"/>
            <a:endParaRPr lang="en-IE" sz="2800" b="1" dirty="0"/>
          </a:p>
          <a:p>
            <a:pPr algn="ctr"/>
            <a:r>
              <a:rPr lang="en-IE" sz="2800" b="1" dirty="0"/>
              <a:t>August</a:t>
            </a:r>
          </a:p>
          <a:p>
            <a:pPr algn="ctr"/>
            <a:endParaRPr lang="en-IE" sz="2800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783587-A901-4EC8-8475-C1B6BBEA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3rd June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D5327A-105D-44E6-B04B-E4F834B6D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608C08-4E0F-44EB-A825-F0FE7250FB0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026" name="Picture 2" descr="We wish all of the FCC school community all the best wishes for ...">
            <a:extLst>
              <a:ext uri="{FF2B5EF4-FFF2-40B4-BE49-F238E27FC236}">
                <a16:creationId xmlns:a16="http://schemas.microsoft.com/office/drawing/2014/main" id="{EB86BED3-ADCB-4858-A3CC-EE5E3FE39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976497"/>
            <a:ext cx="346710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768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7DB78-F91F-479A-895F-038B86369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Advance Grant Calculation.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F3849-1E6B-457E-98AC-652D1D326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268760"/>
            <a:ext cx="8167272" cy="4590039"/>
          </a:xfrm>
        </p:spPr>
        <p:txBody>
          <a:bodyPr/>
          <a:lstStyle/>
          <a:p>
            <a:r>
              <a:rPr lang="en-IE" sz="3200" b="1" dirty="0"/>
              <a:t>Non-Pay Grant</a:t>
            </a:r>
          </a:p>
          <a:p>
            <a:endParaRPr lang="en-IE" sz="3200" b="1" dirty="0"/>
          </a:p>
          <a:p>
            <a:pPr marL="514350" indent="-514350">
              <a:buFont typeface="+mj-lt"/>
              <a:buAutoNum type="arabicPeriod"/>
            </a:pPr>
            <a:r>
              <a:rPr lang="en-IE" sz="3200" dirty="0"/>
              <a:t>The grant the school received in July is for the period July/August/September</a:t>
            </a:r>
          </a:p>
          <a:p>
            <a:pPr marL="514350" indent="-514350">
              <a:buFont typeface="+mj-lt"/>
              <a:buAutoNum type="arabicPeriod"/>
            </a:pPr>
            <a:r>
              <a:rPr lang="en-IE" sz="3200" dirty="0"/>
              <a:t>The portion of the grant for September will be classed as an advance grant.</a:t>
            </a:r>
          </a:p>
          <a:p>
            <a:pPr marL="514350" indent="-514350">
              <a:buFont typeface="+mj-lt"/>
              <a:buAutoNum type="arabicPeriod"/>
            </a:pPr>
            <a:r>
              <a:rPr lang="en-IE" sz="3200" dirty="0" err="1"/>
              <a:t>E.g.In</a:t>
            </a:r>
            <a:r>
              <a:rPr lang="en-IE" sz="3200" dirty="0"/>
              <a:t> July the school received non-pay grant of €33,031 </a:t>
            </a:r>
          </a:p>
          <a:p>
            <a:r>
              <a:rPr lang="en-IE" sz="2800" b="1" dirty="0"/>
              <a:t>Advance grant=(€33,031 divided by 3)=€11,010</a:t>
            </a:r>
          </a:p>
          <a:p>
            <a:r>
              <a:rPr lang="en-IE" sz="2800" b="1" dirty="0"/>
              <a:t>Code 2150.</a:t>
            </a:r>
          </a:p>
          <a:p>
            <a:endParaRPr lang="en-IE" sz="3200" dirty="0"/>
          </a:p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92482-6DA7-4A6C-BE24-04E14F5D8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608C08-4E0F-44EB-A825-F0FE7250FB0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824E0B8-D8DB-430F-B201-30C0CE8F5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3rd June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796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449D4-588C-49B3-A9FC-E5ACA3895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Advance Grant Calculation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7857B-4D16-4FCC-ACF6-CB954D3DC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052736"/>
            <a:ext cx="7989752" cy="5040560"/>
          </a:xfrm>
        </p:spPr>
        <p:txBody>
          <a:bodyPr/>
          <a:lstStyle/>
          <a:p>
            <a:r>
              <a:rPr lang="en-IE" sz="3200" b="1" dirty="0"/>
              <a:t>Non Teacher- Pay Grant</a:t>
            </a:r>
          </a:p>
          <a:p>
            <a:endParaRPr lang="en-IE" sz="3200" b="1" dirty="0"/>
          </a:p>
          <a:p>
            <a:pPr marL="514350" indent="-514350">
              <a:buFont typeface="+mj-lt"/>
              <a:buAutoNum type="arabicPeriod"/>
            </a:pPr>
            <a:r>
              <a:rPr lang="en-IE" sz="3200" dirty="0"/>
              <a:t>The grant the school received in July is for the period July/August/September</a:t>
            </a:r>
          </a:p>
          <a:p>
            <a:pPr marL="514350" indent="-514350">
              <a:buFont typeface="+mj-lt"/>
              <a:buAutoNum type="arabicPeriod"/>
            </a:pPr>
            <a:r>
              <a:rPr lang="en-IE" sz="3200" dirty="0"/>
              <a:t>The portion of the grant for September will be classed as an advance grant.</a:t>
            </a:r>
          </a:p>
          <a:p>
            <a:pPr marL="514350" indent="-514350">
              <a:buFont typeface="+mj-lt"/>
              <a:buAutoNum type="arabicPeriod"/>
            </a:pPr>
            <a:r>
              <a:rPr lang="en-IE" sz="3200" dirty="0"/>
              <a:t>In July the school received non-pay grant of €22,500. </a:t>
            </a:r>
          </a:p>
          <a:p>
            <a:r>
              <a:rPr lang="en-IE" sz="2800" b="1" dirty="0"/>
              <a:t>Advance grant=(€22,500 divided by 3)=€7,500</a:t>
            </a:r>
          </a:p>
          <a:p>
            <a:r>
              <a:rPr lang="en-IE" sz="2800" b="1" dirty="0"/>
              <a:t>Code 2150</a:t>
            </a:r>
          </a:p>
          <a:p>
            <a:endParaRPr lang="en-IE" sz="3200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9930E1-83E8-42A8-A73E-1658EEEC2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3rd June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B601E2-6268-4D15-AF72-E750DEB65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608C08-4E0F-44EB-A825-F0FE7250FB0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982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2C29F-EF52-4522-9303-C3EA7E1A7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Advance Grant Calculation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6F8A8-9CAB-4965-8728-5E5181902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124744"/>
            <a:ext cx="7989752" cy="4734055"/>
          </a:xfrm>
        </p:spPr>
        <p:txBody>
          <a:bodyPr/>
          <a:lstStyle/>
          <a:p>
            <a:r>
              <a:rPr lang="en-IE" sz="3200" b="1" dirty="0"/>
              <a:t>School Support Services Fund</a:t>
            </a:r>
          </a:p>
          <a:p>
            <a:pPr marL="514350" indent="-514350">
              <a:buFont typeface="+mj-lt"/>
              <a:buAutoNum type="arabicPeriod"/>
            </a:pPr>
            <a:r>
              <a:rPr lang="en-IE" sz="3200" dirty="0"/>
              <a:t>The grant the school received in June is for the period July/August/September/October</a:t>
            </a:r>
          </a:p>
          <a:p>
            <a:pPr marL="514350" indent="-514350">
              <a:buFont typeface="+mj-lt"/>
              <a:buAutoNum type="arabicPeriod"/>
            </a:pPr>
            <a:r>
              <a:rPr lang="en-IE" sz="3200" dirty="0"/>
              <a:t>The portion of the grant for September and October will be classed as an advance grant.</a:t>
            </a:r>
          </a:p>
          <a:p>
            <a:pPr marL="514350" indent="-514350">
              <a:buFont typeface="+mj-lt"/>
              <a:buAutoNum type="arabicPeriod"/>
            </a:pPr>
            <a:r>
              <a:rPr lang="en-IE" sz="3200" dirty="0"/>
              <a:t>In June the school received SSSF grant of €17,213. </a:t>
            </a:r>
          </a:p>
          <a:p>
            <a:r>
              <a:rPr lang="en-IE" sz="2800" b="1" dirty="0"/>
              <a:t>Advance grant=(€17,213 divided by 4)</a:t>
            </a:r>
          </a:p>
          <a:p>
            <a:r>
              <a:rPr lang="en-IE" sz="2800" b="1" dirty="0"/>
              <a:t>= €4,303 x 2 for two months=€8,606  Code to 2150</a:t>
            </a:r>
          </a:p>
          <a:p>
            <a:pPr marL="514350" indent="-514350">
              <a:buFont typeface="+mj-lt"/>
              <a:buAutoNum type="arabicPeriod"/>
            </a:pPr>
            <a:endParaRPr lang="en-IE" sz="3200" dirty="0"/>
          </a:p>
          <a:p>
            <a:pPr marL="0" indent="0"/>
            <a:r>
              <a:rPr lang="en-IE" sz="3200" dirty="0"/>
              <a:t> </a:t>
            </a:r>
          </a:p>
          <a:p>
            <a:endParaRPr lang="en-IE" sz="3200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97F919-3CFC-41B1-93D9-4D3A0A8F9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3rd June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387A8E-DF53-46DB-AE1F-E1624A3B2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608C08-4E0F-44EB-A825-F0FE7250FB0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228090"/>
      </p:ext>
    </p:extLst>
  </p:cSld>
  <p:clrMapOvr>
    <a:masterClrMapping/>
  </p:clrMapOvr>
</p:sld>
</file>

<file path=ppt/theme/theme1.xml><?xml version="1.0" encoding="utf-8"?>
<a:theme xmlns:a="http://schemas.openxmlformats.org/drawingml/2006/main" name="ESW_PresTemplate_1">
  <a:themeElements>
    <a:clrScheme name="Custom 2">
      <a:dk1>
        <a:srgbClr val="0094BA"/>
      </a:dk1>
      <a:lt1>
        <a:sysClr val="window" lastClr="FFFFFF"/>
      </a:lt1>
      <a:dk2>
        <a:srgbClr val="61BCE0"/>
      </a:dk2>
      <a:lt2>
        <a:srgbClr val="C1C3BC"/>
      </a:lt2>
      <a:accent1>
        <a:srgbClr val="A7CD64"/>
      </a:accent1>
      <a:accent2>
        <a:srgbClr val="007F9C"/>
      </a:accent2>
      <a:accent3>
        <a:srgbClr val="00629B"/>
      </a:accent3>
      <a:accent4>
        <a:srgbClr val="162E74"/>
      </a:accent4>
      <a:accent5>
        <a:srgbClr val="4BACC6"/>
      </a:accent5>
      <a:accent6>
        <a:srgbClr val="90CEE6"/>
      </a:accent6>
      <a:hlink>
        <a:srgbClr val="FFFFFF"/>
      </a:hlink>
      <a:folHlink>
        <a:srgbClr val="00717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075941DF854C4D8D4417D58DBC42B8" ma:contentTypeVersion="10" ma:contentTypeDescription="Create a new document." ma:contentTypeScope="" ma:versionID="5d3b31212972e37adcc062a9b49e5d9b">
  <xsd:schema xmlns:xsd="http://www.w3.org/2001/XMLSchema" xmlns:xs="http://www.w3.org/2001/XMLSchema" xmlns:p="http://schemas.microsoft.com/office/2006/metadata/properties" xmlns:ns1="http://schemas.microsoft.com/sharepoint/v3" xmlns:ns2="46384f9d-70dd-4826-80eb-e1c80c05f86a" xmlns:ns3="311c5605-868c-4466-a708-de1528b567ad" targetNamespace="http://schemas.microsoft.com/office/2006/metadata/properties" ma:root="true" ma:fieldsID="2a7785755d6e52de64bbb61f6ee79378" ns1:_="" ns2:_="" ns3:_="">
    <xsd:import namespace="http://schemas.microsoft.com/sharepoint/v3"/>
    <xsd:import namespace="46384f9d-70dd-4826-80eb-e1c80c05f86a"/>
    <xsd:import namespace="311c5605-868c-4466-a708-de1528b567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DateTaken" minOccurs="0"/>
                <xsd:element ref="ns2:MediaServiceOCR" minOccurs="0"/>
                <xsd:element ref="ns1:PublishingStartDate" minOccurs="0"/>
                <xsd:element ref="ns1:PublishingExpirationDate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5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6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384f9d-70dd-4826-80eb-e1c80c05f8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1c5605-868c-4466-a708-de1528b567a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E4FECBF-90CA-4201-A8EE-2CA7AC2B6068}">
  <ds:schemaRefs>
    <ds:schemaRef ds:uri="http://schemas.microsoft.com/sharepoint/v3"/>
    <ds:schemaRef ds:uri="http://purl.org/dc/terms/"/>
    <ds:schemaRef ds:uri="311c5605-868c-4466-a708-de1528b567ad"/>
    <ds:schemaRef ds:uri="http://purl.org/dc/dcmitype/"/>
    <ds:schemaRef ds:uri="http://schemas.microsoft.com/office/infopath/2007/PartnerControls"/>
    <ds:schemaRef ds:uri="46384f9d-70dd-4826-80eb-e1c80c05f86a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00753EA-4501-43BC-9EFA-7118F4FBAB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6384f9d-70dd-4826-80eb-e1c80c05f86a"/>
    <ds:schemaRef ds:uri="311c5605-868c-4466-a708-de1528b567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BC73283-0481-476C-9CCE-2D9B6B8B96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FSSU_PPT_presentation 3</Template>
  <TotalTime>17460</TotalTime>
  <Words>1133</Words>
  <Application>Microsoft Office PowerPoint</Application>
  <PresentationFormat>On-screen Show (4:3)</PresentationFormat>
  <Paragraphs>246</Paragraphs>
  <Slides>26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ＭＳ Ｐゴシック</vt:lpstr>
      <vt:lpstr>Arial</vt:lpstr>
      <vt:lpstr>Calibri</vt:lpstr>
      <vt:lpstr>Lucida Grande</vt:lpstr>
      <vt:lpstr>Times New Roman</vt:lpstr>
      <vt:lpstr>Verdana</vt:lpstr>
      <vt:lpstr>ESW_PresTemplate_1</vt:lpstr>
      <vt:lpstr>Grants and Income  received in Advance  Webinar  3rd June 2020 </vt:lpstr>
      <vt:lpstr>Presenter</vt:lpstr>
      <vt:lpstr>Agenda</vt:lpstr>
      <vt:lpstr>Introduction</vt:lpstr>
      <vt:lpstr>School Grants Overview </vt:lpstr>
      <vt:lpstr>School Accounting Year</vt:lpstr>
      <vt:lpstr>Advance Grant Calculation.</vt:lpstr>
      <vt:lpstr>Advance Grant Calculation cont.</vt:lpstr>
      <vt:lpstr>Advance Grant Calculation cont.</vt:lpstr>
      <vt:lpstr>Advance Grant Calculation cont.</vt:lpstr>
      <vt:lpstr> Programme Grants-Other</vt:lpstr>
      <vt:lpstr>Surf Accounts</vt:lpstr>
      <vt:lpstr>Unspent Grant Calculation</vt:lpstr>
      <vt:lpstr>Calculate Unspent Grants</vt:lpstr>
      <vt:lpstr>Capital Grants.</vt:lpstr>
      <vt:lpstr>Capital Grants</vt:lpstr>
      <vt:lpstr>Advance Income-Surf Accounts</vt:lpstr>
      <vt:lpstr>Advance -School Generated Income</vt:lpstr>
      <vt:lpstr>SURF Departments</vt:lpstr>
      <vt:lpstr>New School Year </vt:lpstr>
      <vt:lpstr>Summary-Income received in advance</vt:lpstr>
      <vt:lpstr>PowerPoint Presentation</vt:lpstr>
      <vt:lpstr>PowerPoint Presentation</vt:lpstr>
      <vt:lpstr>PowerPoint Presentation</vt:lpstr>
      <vt:lpstr>FSSU Assistance</vt:lpstr>
      <vt:lpstr>Thank You  for  joining the webinar</vt:lpstr>
    </vt:vector>
  </TitlesOfParts>
  <Company>Secretariat of Secondary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JMB/AMCSS Conference 2005</dc:title>
  <dc:creator>fergusd</dc:creator>
  <cp:lastModifiedBy>Liz Lambert</cp:lastModifiedBy>
  <cp:revision>476</cp:revision>
  <cp:lastPrinted>2016-01-18T15:52:06Z</cp:lastPrinted>
  <dcterms:created xsi:type="dcterms:W3CDTF">2005-04-19T10:42:58Z</dcterms:created>
  <dcterms:modified xsi:type="dcterms:W3CDTF">2020-06-04T08:13:20Z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0x0101003B075941DF854C4D8D4417D58DBC42B8</vt:lpwstr>
  </property>
</Properties>
</file>